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  <p:sldMasterId id="2147484630" r:id="rId2"/>
  </p:sldMasterIdLst>
  <p:notesMasterIdLst>
    <p:notesMasterId r:id="rId63"/>
  </p:notesMasterIdLst>
  <p:handoutMasterIdLst>
    <p:handoutMasterId r:id="rId64"/>
  </p:handoutMasterIdLst>
  <p:sldIdLst>
    <p:sldId id="724" r:id="rId3"/>
    <p:sldId id="526" r:id="rId4"/>
    <p:sldId id="529" r:id="rId5"/>
    <p:sldId id="725" r:id="rId6"/>
    <p:sldId id="688" r:id="rId7"/>
    <p:sldId id="726" r:id="rId8"/>
    <p:sldId id="547" r:id="rId9"/>
    <p:sldId id="531" r:id="rId10"/>
    <p:sldId id="689" r:id="rId11"/>
    <p:sldId id="533" r:id="rId12"/>
    <p:sldId id="696" r:id="rId13"/>
    <p:sldId id="534" r:id="rId14"/>
    <p:sldId id="550" r:id="rId15"/>
    <p:sldId id="553" r:id="rId16"/>
    <p:sldId id="695" r:id="rId17"/>
    <p:sldId id="581" r:id="rId18"/>
    <p:sldId id="551" r:id="rId19"/>
    <p:sldId id="698" r:id="rId20"/>
    <p:sldId id="552" r:id="rId21"/>
    <p:sldId id="532" r:id="rId22"/>
    <p:sldId id="535" r:id="rId23"/>
    <p:sldId id="557" r:id="rId24"/>
    <p:sldId id="643" r:id="rId25"/>
    <p:sldId id="605" r:id="rId26"/>
    <p:sldId id="546" r:id="rId27"/>
    <p:sldId id="694" r:id="rId28"/>
    <p:sldId id="543" r:id="rId29"/>
    <p:sldId id="559" r:id="rId30"/>
    <p:sldId id="545" r:id="rId31"/>
    <p:sldId id="585" r:id="rId32"/>
    <p:sldId id="700" r:id="rId33"/>
    <p:sldId id="704" r:id="rId34"/>
    <p:sldId id="706" r:id="rId35"/>
    <p:sldId id="705" r:id="rId36"/>
    <p:sldId id="707" r:id="rId37"/>
    <p:sldId id="537" r:id="rId38"/>
    <p:sldId id="606" r:id="rId39"/>
    <p:sldId id="699" r:id="rId40"/>
    <p:sldId id="536" r:id="rId41"/>
    <p:sldId id="691" r:id="rId42"/>
    <p:sldId id="690" r:id="rId43"/>
    <p:sldId id="541" r:id="rId44"/>
    <p:sldId id="577" r:id="rId45"/>
    <p:sldId id="692" r:id="rId46"/>
    <p:sldId id="710" r:id="rId47"/>
    <p:sldId id="711" r:id="rId48"/>
    <p:sldId id="608" r:id="rId49"/>
    <p:sldId id="609" r:id="rId50"/>
    <p:sldId id="611" r:id="rId51"/>
    <p:sldId id="723" r:id="rId52"/>
    <p:sldId id="712" r:id="rId53"/>
    <p:sldId id="713" r:id="rId54"/>
    <p:sldId id="716" r:id="rId55"/>
    <p:sldId id="717" r:id="rId56"/>
    <p:sldId id="718" r:id="rId57"/>
    <p:sldId id="715" r:id="rId58"/>
    <p:sldId id="703" r:id="rId59"/>
    <p:sldId id="714" r:id="rId60"/>
    <p:sldId id="721" r:id="rId61"/>
    <p:sldId id="722" r:id="rId62"/>
  </p:sldIdLst>
  <p:sldSz cx="9144000" cy="6858000" type="screen4x3"/>
  <p:notesSz cx="6797675" cy="987266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CC"/>
    <a:srgbClr val="CC6600"/>
    <a:srgbClr val="CC9900"/>
    <a:srgbClr val="003300"/>
    <a:srgbClr val="006600"/>
    <a:srgbClr val="FFCCCC"/>
    <a:srgbClr val="CCECFF"/>
    <a:srgbClr val="CC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194" autoAdjust="0"/>
  </p:normalViewPr>
  <p:slideViewPr>
    <p:cSldViewPr>
      <p:cViewPr varScale="1">
        <p:scale>
          <a:sx n="105" d="100"/>
          <a:sy n="105" d="100"/>
        </p:scale>
        <p:origin x="17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294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93F092C9-EE3E-4984-BCCD-41951D43FB00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39775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49804D69-7D84-4DFA-ABA1-9E5977FE3565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Ajouter</a:t>
            </a:r>
            <a:r>
              <a:rPr lang="en-US" altLang="en-US">
                <a:latin typeface="Arial" panose="020B0604020202020204" pitchFamily="34" charset="0"/>
              </a:rPr>
              <a:t>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76420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11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84014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12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98225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03883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14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06772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15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6741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16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14452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17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78454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18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72022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880744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20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85196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266987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21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291901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22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247320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63539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24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502609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25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70591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26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704052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27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306636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28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743212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29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341664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30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95842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Ajouter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une</a:t>
            </a:r>
            <a:r>
              <a:rPr lang="en-US" altLang="en-US" dirty="0">
                <a:latin typeface="Arial" panose="020B0604020202020204" pitchFamily="34" charset="0"/>
              </a:rPr>
              <a:t> photo d’un </a:t>
            </a:r>
            <a:r>
              <a:rPr lang="en-US" altLang="en-US" dirty="0" err="1">
                <a:latin typeface="Arial" panose="020B0604020202020204" pitchFamily="34" charset="0"/>
              </a:rPr>
              <a:t>vieux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telegraphe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puis</a:t>
            </a:r>
            <a:r>
              <a:rPr lang="en-US" altLang="en-US" dirty="0">
                <a:latin typeface="Arial" panose="020B0604020202020204" pitchFamily="34" charset="0"/>
              </a:rPr>
              <a:t> un mobile </a:t>
            </a:r>
            <a:r>
              <a:rPr lang="en-US" altLang="en-US" dirty="0" err="1">
                <a:latin typeface="Arial" panose="020B0604020202020204" pitchFamily="34" charset="0"/>
              </a:rPr>
              <a:t>satellitte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ancienne</a:t>
            </a:r>
            <a:r>
              <a:rPr lang="en-US" altLang="en-US" dirty="0">
                <a:latin typeface="Arial" panose="020B0604020202020204" pitchFamily="34" charset="0"/>
              </a:rPr>
              <a:t>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577233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55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48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529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03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227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36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217249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37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846649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38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699233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39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708265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40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69935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5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801731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41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632204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42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349733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976211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44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729354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82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449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35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78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178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7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6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236535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35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6459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32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7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2383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8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763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9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423612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7E63FC-1C05-4855-B2DC-885F081F3FA9}" type="slidenum">
              <a:rPr lang="en-US" altLang="en-US" sz="900" smtClean="0"/>
              <a:pPr>
                <a:spcBef>
                  <a:spcPct val="0"/>
                </a:spcBef>
              </a:pPr>
              <a:t>10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92760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9347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76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65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9651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20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16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4642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9457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873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906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42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55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80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43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5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41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61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0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5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8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11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13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eople.idsia.ch/~juergen/deep-learning-conspiracy.html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arxiv.org/abs/2005.05744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people.idsia.ch/~juergen/deep-learning-miraculous-year-1990-1991.html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10" Type="http://schemas.openxmlformats.org/officeDocument/2006/relationships/image" Target="../media/image132.png"/><Relationship Id="rId4" Type="http://schemas.openxmlformats.org/officeDocument/2006/relationships/image" Target="../media/image60.png"/><Relationship Id="rId9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5" Type="http://schemas.openxmlformats.org/officeDocument/2006/relationships/image" Target="../media/image62.png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63.jpeg"/><Relationship Id="rId10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otios.stavrou@eurecom.f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0.png"/><Relationship Id="rId3" Type="http://schemas.openxmlformats.org/officeDocument/2006/relationships/image" Target="NULL"/><Relationship Id="rId7" Type="http://schemas.openxmlformats.org/officeDocument/2006/relationships/image" Target="../media/image93.jpeg"/><Relationship Id="rId12" Type="http://schemas.openxmlformats.org/officeDocument/2006/relationships/image" Target="../media/image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690.png"/><Relationship Id="rId5" Type="http://schemas.openxmlformats.org/officeDocument/2006/relationships/image" Target="NULL"/><Relationship Id="rId10" Type="http://schemas.openxmlformats.org/officeDocument/2006/relationships/image" Target="../media/image680.png"/><Relationship Id="rId4" Type="http://schemas.openxmlformats.org/officeDocument/2006/relationships/image" Target="../media/image630.png"/><Relationship Id="rId9" Type="http://schemas.openxmlformats.org/officeDocument/2006/relationships/image" Target="../media/image67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NUL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NULL"/><Relationship Id="rId15" Type="http://schemas.openxmlformats.org/officeDocument/2006/relationships/image" Target="../media/image111.jpeg"/><Relationship Id="rId10" Type="http://schemas.openxmlformats.org/officeDocument/2006/relationships/image" Target="../media/image106.png"/><Relationship Id="rId4" Type="http://schemas.openxmlformats.org/officeDocument/2006/relationships/image" Target="NULL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NUL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780.png"/><Relationship Id="rId7" Type="http://schemas.openxmlformats.org/officeDocument/2006/relationships/image" Target="../media/image830.pn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0.png"/><Relationship Id="rId11" Type="http://schemas.openxmlformats.org/officeDocument/2006/relationships/image" Target="../media/image870.png"/><Relationship Id="rId5" Type="http://schemas.openxmlformats.org/officeDocument/2006/relationships/image" Target="../media/image810.png"/><Relationship Id="rId10" Type="http://schemas.openxmlformats.org/officeDocument/2006/relationships/image" Target="../media/image860.png"/><Relationship Id="rId4" Type="http://schemas.openxmlformats.org/officeDocument/2006/relationships/image" Target="../media/image800.png"/><Relationship Id="rId9" Type="http://schemas.openxmlformats.org/officeDocument/2006/relationships/image" Target="../media/image8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832" y="3787874"/>
            <a:ext cx="6084168" cy="1657350"/>
          </a:xfrm>
        </p:spPr>
        <p:txBody>
          <a:bodyPr/>
          <a:lstStyle/>
          <a:p>
            <a:pPr eaLnBrk="1" hangingPunct="1">
              <a:defRPr/>
            </a:pPr>
            <a:br>
              <a:rPr lang="en-US" sz="2400" i="1" dirty="0"/>
            </a:br>
            <a:r>
              <a:rPr lang="en-US" sz="2600" dirty="0"/>
              <a:t>MALCOM</a:t>
            </a:r>
            <a:br>
              <a:rPr lang="en-US" sz="2400" i="1" dirty="0"/>
            </a:br>
            <a:r>
              <a:rPr lang="en-US" sz="1800" dirty="0"/>
              <a:t>Machine Learning for Communication Systems</a:t>
            </a:r>
            <a:br>
              <a:rPr lang="en-US" sz="2400" u="sng" dirty="0"/>
            </a:br>
            <a:br>
              <a:rPr lang="en-US" sz="800" i="1" u="sng" dirty="0"/>
            </a:br>
            <a:br>
              <a:rPr lang="en-US" sz="1800" dirty="0"/>
            </a:br>
            <a:r>
              <a:rPr lang="en-US" sz="2400" dirty="0">
                <a:solidFill>
                  <a:srgbClr val="0070C0"/>
                </a:solidFill>
              </a:rPr>
              <a:t>Lecture 1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Introductory Lecture: A Panoramic View</a:t>
            </a:r>
            <a:br>
              <a:rPr lang="en-US" sz="1700" dirty="0">
                <a:solidFill>
                  <a:srgbClr val="0070C0"/>
                </a:solidFill>
              </a:rPr>
            </a:br>
            <a:br>
              <a:rPr lang="en-US" sz="2800" dirty="0"/>
            </a:br>
            <a:r>
              <a:rPr lang="en-US" sz="2800" dirty="0"/>
              <a:t>Photios A. Stavrou</a:t>
            </a:r>
            <a:br>
              <a:rPr lang="en-US" sz="2400" dirty="0">
                <a:latin typeface="Lucida Console" panose="020B0609040504020204" pitchFamily="49" charset="0"/>
              </a:rPr>
            </a:br>
            <a:br>
              <a:rPr lang="en-US" sz="1700" dirty="0"/>
            </a:br>
            <a:br>
              <a:rPr lang="en-US" sz="1700" dirty="0"/>
            </a:br>
            <a:br>
              <a:rPr lang="en-US" sz="1700" dirty="0"/>
            </a:br>
            <a:r>
              <a:rPr lang="en-US" sz="1800" dirty="0"/>
              <a:t>Spring 2024</a:t>
            </a:r>
            <a:br>
              <a:rPr lang="en-US" sz="1700" dirty="0"/>
            </a:br>
            <a:br>
              <a:rPr lang="en-US" sz="2000" dirty="0"/>
            </a:br>
            <a:br>
              <a:rPr lang="en-US" sz="2000" dirty="0"/>
            </a:br>
            <a:endParaRPr lang="fr-F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Hype or Hope?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2050" name="Picture 2" descr="https://blogs.gartner.com/smarterwithgartner/files/2019/08/CTMKT_741609_CTMKT_for_Emerging_Tech_Hype_Cycle_LargerText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14932" r="3439" b="14887"/>
          <a:stretch/>
        </p:blipFill>
        <p:spPr bwMode="auto">
          <a:xfrm>
            <a:off x="97185" y="1449900"/>
            <a:ext cx="4366989" cy="31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5696" y="114013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Emerging Techs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851920" y="4437112"/>
            <a:ext cx="597262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4" descr="https://blogs-images.forbes.com/louiscolumbus/files/2019/09/Gartner-Hype-Cycle-For-Artificial-Intelligence-201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1789" b="12921"/>
          <a:stretch/>
        </p:blipFill>
        <p:spPr bwMode="auto">
          <a:xfrm>
            <a:off x="4644008" y="1447909"/>
            <a:ext cx="444966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92653" y="115804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450206" y="4538302"/>
            <a:ext cx="597262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179" y="5159474"/>
            <a:ext cx="8352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AI entered in the hype cycle in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Organizations deploying AI grew from 4% to 14% in 1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New entry in 2019: </a:t>
            </a:r>
            <a:r>
              <a:rPr lang="en-US" sz="1400" b="1" dirty="0">
                <a:solidFill>
                  <a:srgbClr val="C00000"/>
                </a:solidFill>
                <a:latin typeface="+mj-lt"/>
              </a:rPr>
              <a:t>Edge AI</a:t>
            </a:r>
            <a:r>
              <a:rPr lang="en-US" sz="1400" dirty="0">
                <a:latin typeface="+mj-lt"/>
              </a:rPr>
              <a:t> (</a:t>
            </a:r>
            <a:r>
              <a:rPr lang="en-US" sz="1400" b="1" dirty="0">
                <a:latin typeface="+mj-lt"/>
              </a:rPr>
              <a:t>2</a:t>
            </a:r>
            <a:r>
              <a:rPr lang="en-US" sz="1400" b="1" baseline="30000" dirty="0">
                <a:latin typeface="+mj-lt"/>
              </a:rPr>
              <a:t>nd</a:t>
            </a:r>
            <a:r>
              <a:rPr lang="en-US" sz="1400" b="1" dirty="0">
                <a:latin typeface="+mj-lt"/>
              </a:rPr>
              <a:t> part of this course</a:t>
            </a:r>
            <a:r>
              <a:rPr lang="en-US" sz="1400" dirty="0">
                <a:latin typeface="+mj-lt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6416" y="4682318"/>
            <a:ext cx="827584" cy="186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Source: Gartner</a:t>
            </a:r>
          </a:p>
        </p:txBody>
      </p:sp>
    </p:spTree>
    <p:extLst>
      <p:ext uri="{BB962C8B-B14F-4D97-AF65-F5344CB8AC3E}">
        <p14:creationId xmlns:p14="http://schemas.microsoft.com/office/powerpoint/2010/main" val="201035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Is Data-Driven approach new?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62350" y="1127641"/>
            <a:ext cx="389918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latin typeface="+mj-lt"/>
              </a:rPr>
              <a:t>During World War II, the British Royal Air Force estimated the density of bullet holes on different sections of planes returning to base from aerial sorties. 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dirty="0">
                <a:latin typeface="+mj-lt"/>
              </a:rPr>
              <a:t>Their goal was to use this information to determine which plane sections most needed additional protective shields. 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dirty="0">
                <a:latin typeface="+mj-lt"/>
              </a:rPr>
              <a:t>They found that the density of holes was highest on the wings and lowest on the engines and near the cockpit, where the pilot sits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dirty="0">
                <a:latin typeface="+mj-lt"/>
              </a:rPr>
              <a:t>Initial conclusion: wings should be reinforced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i="1" dirty="0">
                <a:latin typeface="+mj-lt"/>
              </a:rPr>
              <a:t>What is the main problem with the sample: bias or large sampling error? 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i="1" dirty="0">
                <a:latin typeface="+mj-lt"/>
              </a:rPr>
              <a:t>What part of the plane should have been reinforced?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dirty="0">
                <a:latin typeface="+mj-lt"/>
              </a:rPr>
              <a:t>A. Wald: Selection or survivor bias!</a:t>
            </a:r>
          </a:p>
          <a:p>
            <a:pPr algn="just"/>
            <a:endParaRPr lang="en-US" sz="1300" dirty="0">
              <a:latin typeface="+mj-lt"/>
            </a:endParaRPr>
          </a:p>
          <a:p>
            <a:pPr algn="just"/>
            <a:r>
              <a:rPr lang="en-US" sz="1300" dirty="0">
                <a:solidFill>
                  <a:srgbClr val="990000"/>
                </a:solidFill>
                <a:latin typeface="+mj-lt"/>
              </a:rPr>
              <a:t>Beware of insufficient data and a biased view of the information given</a:t>
            </a:r>
          </a:p>
        </p:txBody>
      </p:sp>
      <p:pic>
        <p:nvPicPr>
          <p:cNvPr id="2052" name="Picture 4" descr="https://cos.sg/wp-content/uploads/2020/06/Survivorship-bia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r="5140"/>
          <a:stretch/>
        </p:blipFill>
        <p:spPr bwMode="auto">
          <a:xfrm>
            <a:off x="35496" y="1268760"/>
            <a:ext cx="5029807" cy="40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057" y="6021288"/>
            <a:ext cx="2595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McGeddon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“Survivorship Bias,” 2019.</a:t>
            </a:r>
          </a:p>
        </p:txBody>
      </p:sp>
    </p:spTree>
    <p:extLst>
      <p:ext uri="{BB962C8B-B14F-4D97-AF65-F5344CB8AC3E}">
        <p14:creationId xmlns:p14="http://schemas.microsoft.com/office/powerpoint/2010/main" val="28063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4" descr="https://miro.medium.com/max/855/1*LNlhvTpmMmmSjvAMfyDqL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87" y="4599749"/>
            <a:ext cx="1251060" cy="71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Is ML new 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3074" name="Picture 2" descr="https://i1.wp.com/sefiks.com/wp-content/uploads/2017/05/cholera-cluster.png?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80414"/>
            <a:ext cx="3257642" cy="23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010617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Cholera outbreak (Broad Street, London 1854)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556894" y="1952701"/>
            <a:ext cx="2447577" cy="126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823792" y="1795744"/>
            <a:ext cx="205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data</a:t>
            </a:r>
          </a:p>
          <a:p>
            <a:r>
              <a:rPr lang="en-US" sz="1000" dirty="0"/>
              <a:t>significant correlation between street-pumps and cholera deaths</a:t>
            </a:r>
          </a:p>
        </p:txBody>
      </p:sp>
      <p:pic>
        <p:nvPicPr>
          <p:cNvPr id="3078" name="Picture 6" descr="https://upload.wikimedia.org/wikipedia/commons/c/cc/John_Sn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6" y="1366714"/>
            <a:ext cx="1053159" cy="170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66367" y="4524211"/>
            <a:ext cx="3024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Turing’s B-type Neural Networks</a:t>
            </a:r>
          </a:p>
        </p:txBody>
      </p:sp>
      <p:pic>
        <p:nvPicPr>
          <p:cNvPr id="21" name="Picture 4" descr="Résultat de recherche d'images pour &quot;alan turing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7" y="3356992"/>
            <a:ext cx="1254696" cy="133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85071" y="3384363"/>
            <a:ext cx="318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Alan Turing</a:t>
            </a:r>
          </a:p>
          <a:p>
            <a:r>
              <a:rPr lang="en-US" sz="1200" dirty="0"/>
              <a:t>“Intelligent Machinery” (1948, NPL Report)</a:t>
            </a:r>
          </a:p>
        </p:txBody>
      </p:sp>
      <p:pic>
        <p:nvPicPr>
          <p:cNvPr id="23" name="Picture 6" descr="http://www.alanturing.net/turing_archive/graphics/connecmod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12" y="3890703"/>
            <a:ext cx="2021011" cy="6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ank Rosenblat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07" y="3620196"/>
            <a:ext cx="1123526" cy="14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627068" y="508882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Frank Rosenblatt</a:t>
            </a:r>
          </a:p>
          <a:p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r>
              <a:rPr lang="en-US" sz="1200" dirty="0"/>
              <a:t> (1957)</a:t>
            </a:r>
          </a:p>
        </p:txBody>
      </p:sp>
      <p:pic>
        <p:nvPicPr>
          <p:cNvPr id="20482" name="Picture 2" descr="Imag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2779" b="34073"/>
          <a:stretch/>
        </p:blipFill>
        <p:spPr bwMode="auto">
          <a:xfrm>
            <a:off x="6948776" y="3601421"/>
            <a:ext cx="2137647" cy="8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0755" y="540394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Alexey </a:t>
            </a:r>
            <a:r>
              <a:rPr lang="en-US" sz="1200" dirty="0" err="1"/>
              <a:t>Ivakhnenko</a:t>
            </a:r>
            <a:endParaRPr lang="en-US" sz="1200" dirty="0"/>
          </a:p>
          <a:p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GMDH</a:t>
            </a:r>
            <a:r>
              <a:rPr lang="en-US" sz="1200" dirty="0"/>
              <a:t> (1969)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9" b="9267"/>
          <a:stretch/>
        </p:blipFill>
        <p:spPr>
          <a:xfrm>
            <a:off x="2360468" y="5128927"/>
            <a:ext cx="864097" cy="1140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r="16203"/>
          <a:stretch/>
        </p:blipFill>
        <p:spPr>
          <a:xfrm>
            <a:off x="395536" y="5112772"/>
            <a:ext cx="1892925" cy="1203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24565" y="5931814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Group Method for Data Handling</a:t>
            </a:r>
          </a:p>
          <a:p>
            <a:r>
              <a:rPr lang="en-US" sz="1000" i="1" dirty="0"/>
              <a:t>8-layer NN training in 1971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0584" y="5634387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Cybernetic Predicting Devices</a:t>
            </a:r>
          </a:p>
          <a:p>
            <a:r>
              <a:rPr lang="en-US" sz="1000" i="1" dirty="0"/>
              <a:t>1</a:t>
            </a:r>
            <a:r>
              <a:rPr lang="en-US" sz="1000" i="1" baseline="30000" dirty="0"/>
              <a:t>st</a:t>
            </a:r>
            <a:r>
              <a:rPr lang="en-US" sz="1000" i="1" dirty="0"/>
              <a:t> working Deep Learners with many layers, learning internal representations.</a:t>
            </a:r>
          </a:p>
          <a:p>
            <a:r>
              <a:rPr lang="fi-FI" sz="1000" dirty="0"/>
              <a:t>A.G.Ivakhnenko and V.G. Lapa (1965).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5479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19" grpId="0"/>
      <p:bldP spid="2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Is AI new 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04" t="4328" r="5555" b="4790"/>
          <a:stretch/>
        </p:blipFill>
        <p:spPr>
          <a:xfrm>
            <a:off x="0" y="1386354"/>
            <a:ext cx="3816424" cy="4906831"/>
          </a:xfrm>
          <a:prstGeom prst="rect">
            <a:avLst/>
          </a:prstGeom>
        </p:spPr>
      </p:pic>
      <p:pic>
        <p:nvPicPr>
          <p:cNvPr id="6160" name="Picture 16" descr="https://miro.medium.com/max/2280/1*yDjA_txX1zVcUy1UOiV6pA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35" y="3280305"/>
            <a:ext cx="3312368" cy="26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1366" y="1694740"/>
            <a:ext cx="190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1956 Dartmouth Summer Research Project on 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1234" y="5928162"/>
            <a:ext cx="3399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C. Shannon (front right), J. McCarthy (back right), M. Minsky (center), R. </a:t>
            </a:r>
            <a:r>
              <a:rPr lang="en-US" sz="600" dirty="0" err="1"/>
              <a:t>Solomonoff</a:t>
            </a:r>
            <a:r>
              <a:rPr lang="en-US" sz="600" dirty="0"/>
              <a:t> (front left), and N. Rochester (back left).</a:t>
            </a:r>
          </a:p>
        </p:txBody>
      </p:sp>
      <p:pic>
        <p:nvPicPr>
          <p:cNvPr id="6162" name="Picture 18" descr="A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4044" r="5724" b="9008"/>
          <a:stretch/>
        </p:blipFill>
        <p:spPr bwMode="auto">
          <a:xfrm>
            <a:off x="6300192" y="1052736"/>
            <a:ext cx="2573723" cy="19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36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Waking up …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" y="999969"/>
            <a:ext cx="2939949" cy="18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714" y="2738651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Neocognitron</a:t>
            </a:r>
            <a:r>
              <a:rPr lang="en-US" sz="1000" dirty="0"/>
              <a:t> (Fukushima, 1979)</a:t>
            </a:r>
          </a:p>
        </p:txBody>
      </p:sp>
      <p:pic>
        <p:nvPicPr>
          <p:cNvPr id="4100" name="Picture 4" descr="https://miro.medium.com/max/720/1*RWn-qcAvt4tyu_sCDpXVU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r="1786" b="10327"/>
          <a:stretch/>
        </p:blipFill>
        <p:spPr bwMode="auto">
          <a:xfrm>
            <a:off x="4174270" y="1040821"/>
            <a:ext cx="4824536" cy="146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23008" y="2540498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CNN </a:t>
            </a:r>
            <a:r>
              <a:rPr lang="en-US" sz="1000" dirty="0" err="1"/>
              <a:t>LeNet</a:t>
            </a:r>
            <a:r>
              <a:rPr lang="en-US" sz="1000" dirty="0"/>
              <a:t> (</a:t>
            </a:r>
            <a:r>
              <a:rPr lang="en-US" sz="1000" dirty="0" err="1"/>
              <a:t>LeCun</a:t>
            </a:r>
            <a:r>
              <a:rPr lang="en-US" sz="1000" dirty="0"/>
              <a:t>, 1989)</a:t>
            </a:r>
          </a:p>
        </p:txBody>
      </p:sp>
      <p:pic>
        <p:nvPicPr>
          <p:cNvPr id="4104" name="Picture 8" descr="Résultat de recherche d'images pour &quot;backpropagation hinton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/>
          <a:stretch/>
        </p:blipFill>
        <p:spPr bwMode="auto">
          <a:xfrm>
            <a:off x="49065" y="4428318"/>
            <a:ext cx="3318426" cy="150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e/e3/Non-Convex_Objective_Function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5727" r="3495" b="1469"/>
          <a:stretch/>
        </p:blipFill>
        <p:spPr bwMode="auto">
          <a:xfrm>
            <a:off x="6372026" y="3665437"/>
            <a:ext cx="2736304" cy="213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88224" y="5781187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Deep Neural Networks &amp; Backpropagation </a:t>
            </a:r>
          </a:p>
          <a:p>
            <a:r>
              <a:rPr lang="en-US" sz="1000" dirty="0"/>
              <a:t>(</a:t>
            </a:r>
            <a:r>
              <a:rPr lang="en-US" sz="1000" dirty="0" err="1"/>
              <a:t>LeCun</a:t>
            </a:r>
            <a:r>
              <a:rPr lang="en-US" sz="1000" dirty="0"/>
              <a:t>, </a:t>
            </a:r>
            <a:r>
              <a:rPr lang="en-US" sz="1000" dirty="0" err="1"/>
              <a:t>Bengio</a:t>
            </a:r>
            <a:r>
              <a:rPr lang="en-US" sz="1000" dirty="0"/>
              <a:t>, etc., mid 80s)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1880" y="4149787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RNN (</a:t>
            </a:r>
            <a:r>
              <a:rPr lang="en-US" sz="1000" dirty="0" err="1"/>
              <a:t>Rumelhart</a:t>
            </a:r>
            <a:r>
              <a:rPr lang="en-US" sz="1000" dirty="0"/>
              <a:t>, 1986)</a:t>
            </a:r>
          </a:p>
        </p:txBody>
      </p:sp>
      <p:pic>
        <p:nvPicPr>
          <p:cNvPr id="4108" name="Picture 12" descr="Résultat de recherche d'images pour &quot;Recurrent neural network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789" y="2565754"/>
            <a:ext cx="1679797" cy="16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62740" y="5950178"/>
            <a:ext cx="3120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LSTM (</a:t>
            </a:r>
            <a:r>
              <a:rPr lang="de-DE" sz="1000" dirty="0"/>
              <a:t>Hochreiter and Schmidhuber</a:t>
            </a:r>
            <a:r>
              <a:rPr lang="en-US" sz="1000" dirty="0"/>
              <a:t>, 1997)</a:t>
            </a:r>
          </a:p>
        </p:txBody>
      </p:sp>
      <p:pic>
        <p:nvPicPr>
          <p:cNvPr id="4110" name="Picture 14" descr="https://i.stack.imgur.com/RHNrZ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94" y="4404404"/>
            <a:ext cx="2229399" cy="1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1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On “Fatherhood”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" y="1024653"/>
            <a:ext cx="2657015" cy="164213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2051720" y="2276871"/>
            <a:ext cx="665601" cy="389915"/>
          </a:xfrm>
          <a:prstGeom prst="ellipse">
            <a:avLst/>
          </a:prstGeom>
          <a:noFill/>
          <a:ln w="222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7892" y="2769578"/>
            <a:ext cx="4682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https://people.idsia.ch//~juergen/deep-learning-miraculous-year-1990-1991.html</a:t>
            </a:r>
            <a:endParaRPr lang="en-US" sz="1000" dirty="0"/>
          </a:p>
          <a:p>
            <a:r>
              <a:rPr lang="en-US" sz="1000" dirty="0" err="1"/>
              <a:t>ArXiv</a:t>
            </a:r>
            <a:r>
              <a:rPr lang="en-US" sz="1000" dirty="0"/>
              <a:t> Paper: </a:t>
            </a:r>
            <a:r>
              <a:rPr lang="en-US" sz="1000" dirty="0">
                <a:hlinkClick r:id="rId5"/>
              </a:rPr>
              <a:t>https://arxiv.org/abs/2005.05744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hlinkClick r:id="rId6"/>
              </a:rPr>
              <a:t>https://people.idsia.ch/~juergen/deep-learning-conspiracy.html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874277" y="229729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Jürgen </a:t>
            </a:r>
            <a:r>
              <a:rPr lang="en-US" sz="1000" dirty="0" err="1">
                <a:latin typeface="+mj-lt"/>
              </a:rPr>
              <a:t>Schmidhuber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1103321"/>
            <a:ext cx="1278193" cy="1183679"/>
          </a:xfrm>
          <a:prstGeom prst="rect">
            <a:avLst/>
          </a:prstGeom>
        </p:spPr>
      </p:pic>
      <p:pic>
        <p:nvPicPr>
          <p:cNvPr id="1030" name="Picture 6" descr="https://people.idsia.ch/~juergen/nature2015deep754x288.g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2"/>
          <a:stretch/>
        </p:blipFill>
        <p:spPr bwMode="auto">
          <a:xfrm>
            <a:off x="3586419" y="3142565"/>
            <a:ext cx="2235123" cy="6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-5091" y="5863315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Alexey </a:t>
            </a:r>
            <a:r>
              <a:rPr lang="en-US" sz="1000" dirty="0" err="1">
                <a:latin typeface="+mj-lt"/>
              </a:rPr>
              <a:t>Grigorevich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Ivakhnenko</a:t>
            </a:r>
            <a:r>
              <a:rPr lang="en-US" sz="1000" dirty="0">
                <a:latin typeface="+mj-lt"/>
              </a:rPr>
              <a:t> (1913-2007)</a:t>
            </a:r>
          </a:p>
          <a:p>
            <a:r>
              <a:rPr lang="en-US" sz="1000" dirty="0">
                <a:latin typeface="+mj-lt"/>
              </a:rPr>
              <a:t>(</a:t>
            </a:r>
            <a:r>
              <a:rPr lang="az-Cyrl-AZ" sz="1000" dirty="0">
                <a:latin typeface="+mj-lt"/>
              </a:rPr>
              <a:t>Олекс</a:t>
            </a:r>
            <a:r>
              <a:rPr lang="en-US" sz="1000" dirty="0">
                <a:latin typeface="+mj-lt"/>
              </a:rPr>
              <a:t>í</a:t>
            </a:r>
            <a:r>
              <a:rPr lang="az-Cyrl-AZ" sz="1000" dirty="0">
                <a:latin typeface="+mj-lt"/>
              </a:rPr>
              <a:t>й Григо́рович Іва́хненко)</a:t>
            </a:r>
            <a:endParaRPr lang="en-US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4" y="4183694"/>
            <a:ext cx="1216792" cy="16402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6239" r="5824"/>
          <a:stretch/>
        </p:blipFill>
        <p:spPr>
          <a:xfrm>
            <a:off x="3491880" y="4266983"/>
            <a:ext cx="3045108" cy="20423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288" y="3573016"/>
            <a:ext cx="3249865" cy="18291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64685" y="550171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2018 ACM Turing Award</a:t>
            </a:r>
          </a:p>
          <a:p>
            <a:r>
              <a:rPr lang="en-US" sz="1200" dirty="0">
                <a:latin typeface="+mj-lt"/>
              </a:rPr>
              <a:t>(“Nobel of Computing”)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8816" y="4787892"/>
            <a:ext cx="1933720" cy="618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88" y="1412389"/>
            <a:ext cx="1949865" cy="14415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63269" y="266582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John McCarthy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6116" y="1024653"/>
            <a:ext cx="3348037" cy="3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The come back!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6146" name="Picture 2" descr="https://res.infoq.com/presentations/nvidia-gpu-ai-gaming/en/slides/sl10-152795475706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t="23999" r="25877" b="7201"/>
          <a:stretch/>
        </p:blipFill>
        <p:spPr bwMode="auto">
          <a:xfrm>
            <a:off x="1835696" y="1987475"/>
            <a:ext cx="5086123" cy="3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1" y="2276872"/>
            <a:ext cx="2016736" cy="3090167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rot="2895564" flipH="1">
            <a:off x="6624277" y="1735563"/>
            <a:ext cx="696465" cy="2340686"/>
          </a:xfrm>
          <a:prstGeom prst="arc">
            <a:avLst>
              <a:gd name="adj1" fmla="val 16478542"/>
              <a:gd name="adj2" fmla="val 1166792"/>
            </a:avLst>
          </a:prstGeom>
          <a:noFill/>
          <a:ln w="22225" cap="flat" cmpd="sng" algn="ctr">
            <a:solidFill>
              <a:srgbClr val="FFCC00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c 10"/>
          <p:cNvSpPr/>
          <p:nvPr/>
        </p:nvSpPr>
        <p:spPr bwMode="auto">
          <a:xfrm rot="21141928" flipH="1">
            <a:off x="5376874" y="315918"/>
            <a:ext cx="1700189" cy="2512051"/>
          </a:xfrm>
          <a:prstGeom prst="arc">
            <a:avLst>
              <a:gd name="adj1" fmla="val 6486928"/>
              <a:gd name="adj2" fmla="val 9853333"/>
            </a:avLst>
          </a:prstGeom>
          <a:noFill/>
          <a:ln w="22225" cap="flat" cmpd="sng" algn="ctr">
            <a:solidFill>
              <a:srgbClr val="00B050"/>
            </a:solidFill>
            <a:prstDash val="solid"/>
            <a:round/>
            <a:headEnd type="none" w="med" len="lg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c 11"/>
          <p:cNvSpPr/>
          <p:nvPr/>
        </p:nvSpPr>
        <p:spPr bwMode="auto">
          <a:xfrm rot="2895564" flipH="1">
            <a:off x="6593754" y="2220076"/>
            <a:ext cx="862978" cy="1536734"/>
          </a:xfrm>
          <a:prstGeom prst="arc">
            <a:avLst>
              <a:gd name="adj1" fmla="val 15508607"/>
              <a:gd name="adj2" fmla="val 1049282"/>
            </a:avLst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3775" y="2900044"/>
            <a:ext cx="632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Today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588224" y="2708920"/>
            <a:ext cx="79806" cy="7851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6237" y="1134088"/>
            <a:ext cx="1476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AI gains scary effectiveness and pervasiveness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83703" y="1794205"/>
            <a:ext cx="1307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Excitement fades, certain apps benefit hugely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5489" y="2603799"/>
            <a:ext cx="137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Bubble bursts, next AI winter arrives</a:t>
            </a:r>
          </a:p>
        </p:txBody>
      </p:sp>
    </p:spTree>
    <p:extLst>
      <p:ext uri="{BB962C8B-B14F-4D97-AF65-F5344CB8AC3E}">
        <p14:creationId xmlns:p14="http://schemas.microsoft.com/office/powerpoint/2010/main" val="345399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/>
      <p:bldP spid="7" grpId="0" animBg="1"/>
      <p:bldP spid="8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Is AI/ML new in Telecom?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31"/>
          <a:stretch/>
        </p:blipFill>
        <p:spPr>
          <a:xfrm>
            <a:off x="35496" y="1124745"/>
            <a:ext cx="5117156" cy="4824536"/>
          </a:xfrm>
          <a:prstGeom prst="rect">
            <a:avLst/>
          </a:prstGeom>
        </p:spPr>
      </p:pic>
      <p:pic>
        <p:nvPicPr>
          <p:cNvPr id="3074" name="Picture 2" descr="A photo of a man in a suit with his hand on a toy in a maz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52" y="1078245"/>
            <a:ext cx="2664669" cy="224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3368025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Claude Shannon (1916 –2001)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758" y="4812570"/>
            <a:ext cx="4102427" cy="14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Paving the way to AI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79699"/>
            <a:ext cx="3527741" cy="361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0670"/>
          <a:stretch/>
        </p:blipFill>
        <p:spPr>
          <a:xfrm>
            <a:off x="3780821" y="3140968"/>
            <a:ext cx="5363179" cy="2304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6600" y="544522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UcPeriod"/>
            </a:pPr>
            <a:r>
              <a:rPr lang="en-US" sz="1200" dirty="0">
                <a:latin typeface="+mj-lt"/>
              </a:rPr>
              <a:t>L. Samuel, "Some Studies in Machine Learning using the Game of Checkers," </a:t>
            </a:r>
          </a:p>
          <a:p>
            <a:r>
              <a:rPr lang="en-US" sz="1200" i="1" dirty="0">
                <a:latin typeface="+mj-lt"/>
              </a:rPr>
              <a:t>IBM Journal of Research and Development</a:t>
            </a:r>
            <a:r>
              <a:rPr lang="en-US" sz="1200" dirty="0">
                <a:latin typeface="+mj-lt"/>
              </a:rPr>
              <a:t>, vol. 3, no. 3, pp. 210-229, July </a:t>
            </a:r>
            <a:r>
              <a:rPr lang="en-US" sz="1200" b="1" dirty="0">
                <a:latin typeface="+mj-lt"/>
              </a:rPr>
              <a:t>1959</a:t>
            </a:r>
            <a:endParaRPr lang="en-US" sz="12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925" y="2690225"/>
            <a:ext cx="1566808" cy="3962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59832" y="6001543"/>
            <a:ext cx="603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Probably the very first time the term “Machine Learning” appeared in print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880" y="1079699"/>
            <a:ext cx="3088360" cy="1741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18" y="4754476"/>
            <a:ext cx="2052146" cy="14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3088809" y="2957573"/>
            <a:ext cx="3248034" cy="126351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Why Now? What has changed?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1921" y="3297888"/>
            <a:ext cx="154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1950s</a:t>
            </a:r>
            <a:r>
              <a:rPr lang="en-US" sz="1000" dirty="0"/>
              <a:t>: 103 FLOPS</a:t>
            </a:r>
          </a:p>
          <a:p>
            <a:r>
              <a:rPr lang="en-US" sz="1000" b="1" dirty="0"/>
              <a:t>2017</a:t>
            </a:r>
            <a:r>
              <a:rPr lang="en-US" sz="1000" dirty="0"/>
              <a:t>: 1017 FLOPS</a:t>
            </a:r>
          </a:p>
        </p:txBody>
      </p:sp>
      <p:pic>
        <p:nvPicPr>
          <p:cNvPr id="7170" name="Picture 2" descr="A timeline of supercomputing speed. (Click to enlarge.)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" r="2453" b="8068"/>
          <a:stretch/>
        </p:blipFill>
        <p:spPr bwMode="auto">
          <a:xfrm>
            <a:off x="107504" y="1133581"/>
            <a:ext cx="2743858" cy="21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7280" y="3320513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Source: AMD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773" t="9294" r="34840" b="9247"/>
          <a:stretch/>
        </p:blipFill>
        <p:spPr>
          <a:xfrm>
            <a:off x="6677641" y="2949217"/>
            <a:ext cx="2195597" cy="331089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799601" y="3230128"/>
            <a:ext cx="3586585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300" b="1" kern="0" dirty="0"/>
              <a:t>Increased computational power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300" b="1" kern="0" dirty="0"/>
              <a:t>Data everywhere!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300" b="1" kern="0" dirty="0"/>
              <a:t>Better </a:t>
            </a:r>
            <a:r>
              <a:rPr lang="en-US" altLang="en-US" sz="1300" b="1" kern="0" dirty="0" err="1"/>
              <a:t>algos</a:t>
            </a:r>
            <a:r>
              <a:rPr lang="en-US" altLang="en-US" sz="1300" b="1" kern="0" dirty="0"/>
              <a:t>/models/SW tools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marL="457200" lvl="1" indent="0">
              <a:buNone/>
              <a:defRPr/>
            </a:pPr>
            <a:endParaRPr lang="en-US" altLang="en-US" sz="1400" kern="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3709783"/>
            <a:ext cx="3053312" cy="26066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3628" y="6143508"/>
            <a:ext cx="11288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</a:rPr>
              <a:t>Banko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 &amp; Brill, 2011</a:t>
            </a:r>
          </a:p>
        </p:txBody>
      </p:sp>
      <p:pic>
        <p:nvPicPr>
          <p:cNvPr id="7172" name="Picture 4" descr="Résultat de recherche d'images pour &quot;mobile growth continue through 2020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64" y="1091307"/>
            <a:ext cx="3267644" cy="18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ésultat de recherche d'images pour &quot;daily number of photos uploaded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14040" r="6446" b="9409"/>
          <a:stretch/>
        </p:blipFill>
        <p:spPr bwMode="auto">
          <a:xfrm>
            <a:off x="6056551" y="980728"/>
            <a:ext cx="2963388" cy="18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532440" y="2811285"/>
            <a:ext cx="6815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Source: KPCB</a:t>
            </a:r>
          </a:p>
        </p:txBody>
      </p:sp>
      <p:pic>
        <p:nvPicPr>
          <p:cNvPr id="21" name="Picture 2" descr="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91" y="4401425"/>
            <a:ext cx="3010228" cy="18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32225" y="4429059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39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 dirty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r>
              <a:rPr lang="fr-FR" altLang="en-US" sz="800" b="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9643" y="3763714"/>
            <a:ext cx="3000624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Supervised Learning</a:t>
            </a:r>
          </a:p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Unsupervised Learning</a:t>
            </a:r>
          </a:p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Deep Learning</a:t>
            </a:r>
          </a:p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Reinforcement Learning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619672" y="980728"/>
            <a:ext cx="3132311" cy="3024336"/>
          </a:xfrm>
          <a:prstGeom prst="ellipse">
            <a:avLst/>
          </a:prstGeom>
          <a:solidFill>
            <a:srgbClr val="FFFFCC">
              <a:alpha val="70000"/>
            </a:srgbClr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672" y="2060847"/>
            <a:ext cx="2965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C6600"/>
                </a:solidFill>
                <a:latin typeface="+mj-lt"/>
              </a:rPr>
              <a:t>Machine </a:t>
            </a:r>
          </a:p>
          <a:p>
            <a:pPr algn="ctr"/>
            <a:r>
              <a:rPr lang="en-US" sz="2000" b="1" dirty="0">
                <a:solidFill>
                  <a:srgbClr val="CC6600"/>
                </a:solidFill>
                <a:latin typeface="+mj-lt"/>
              </a:rPr>
              <a:t>Learning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175919" y="980728"/>
            <a:ext cx="3132311" cy="3024336"/>
          </a:xfrm>
          <a:prstGeom prst="ellipse">
            <a:avLst/>
          </a:prstGeom>
          <a:solidFill>
            <a:srgbClr val="CCFFCC">
              <a:alpha val="70000"/>
            </a:srgbClr>
          </a:solidFill>
          <a:ln w="9525" cap="flat" cmpd="sng" algn="ctr"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5919" y="1844824"/>
            <a:ext cx="31323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solidFill>
                  <a:srgbClr val="003300"/>
                </a:solidFill>
                <a:latin typeface="+mj-lt"/>
              </a:rPr>
              <a:t>Wireless</a:t>
            </a:r>
          </a:p>
          <a:p>
            <a:pPr algn="ctr"/>
            <a:r>
              <a:rPr lang="en-US" sz="2000" b="1" dirty="0">
                <a:solidFill>
                  <a:srgbClr val="003300"/>
                </a:solidFill>
                <a:latin typeface="+mj-lt"/>
              </a:rPr>
              <a:t>Communication </a:t>
            </a:r>
          </a:p>
          <a:p>
            <a:pPr algn="ctr"/>
            <a:r>
              <a:rPr lang="en-US" sz="2000" b="1" dirty="0">
                <a:solidFill>
                  <a:srgbClr val="003300"/>
                </a:solidFill>
                <a:latin typeface="+mj-lt"/>
              </a:rPr>
              <a:t>Systems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115881" y="3751362"/>
            <a:ext cx="3245222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Physical Layer (PHY)</a:t>
            </a:r>
          </a:p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Data Link layer</a:t>
            </a:r>
          </a:p>
          <a:p>
            <a:pPr marL="895350" lvl="3" indent="-857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200" kern="0" dirty="0"/>
              <a:t>MAC: medium access control</a:t>
            </a:r>
          </a:p>
          <a:p>
            <a:pPr marL="895350" lvl="3" indent="-857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200" kern="0" dirty="0"/>
              <a:t>LLC: logical link control</a:t>
            </a:r>
          </a:p>
          <a:p>
            <a:pPr lvl="1" indent="-20002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kern="0" dirty="0"/>
              <a:t>Network Layer</a:t>
            </a:r>
          </a:p>
        </p:txBody>
      </p:sp>
      <p:sp>
        <p:nvSpPr>
          <p:cNvPr id="20" name="Rounded Rectangle 32"/>
          <p:cNvSpPr>
            <a:spLocks noChangeArrowheads="1"/>
          </p:cNvSpPr>
          <p:nvPr/>
        </p:nvSpPr>
        <p:spPr bwMode="auto">
          <a:xfrm>
            <a:off x="252413" y="5899150"/>
            <a:ext cx="8640762" cy="373063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395289" y="5949950"/>
            <a:ext cx="8425184" cy="3077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Lucida Console" panose="020B0609040504020204" pitchFamily="49" charset="0"/>
              </a:rPr>
              <a:t>ML</a:t>
            </a:r>
            <a:r>
              <a:rPr lang="en-US" altLang="en-US" sz="1400" b="0" dirty="0">
                <a:solidFill>
                  <a:srgbClr val="002060"/>
                </a:solidFill>
                <a:latin typeface="Lucida Console" panose="020B0609040504020204" pitchFamily="49" charset="0"/>
              </a:rPr>
              <a:t> for </a:t>
            </a:r>
            <a:r>
              <a:rPr lang="en-US" altLang="en-US" sz="1400" dirty="0">
                <a:solidFill>
                  <a:srgbClr val="002060"/>
                </a:solidFill>
                <a:latin typeface="Lucida Console" panose="020B0609040504020204" pitchFamily="49" charset="0"/>
              </a:rPr>
              <a:t>Communication</a:t>
            </a:r>
            <a:r>
              <a:rPr lang="en-US" altLang="en-US" sz="1400" b="0" dirty="0">
                <a:solidFill>
                  <a:srgbClr val="002060"/>
                </a:solidFill>
                <a:latin typeface="Lucida Console" panose="020B0609040504020204" pitchFamily="49" charset="0"/>
              </a:rPr>
              <a:t> Systems &amp; </a:t>
            </a:r>
            <a:r>
              <a:rPr lang="en-US" altLang="en-US" sz="1400" dirty="0">
                <a:solidFill>
                  <a:srgbClr val="002060"/>
                </a:solidFill>
                <a:latin typeface="Lucida Console" panose="020B0609040504020204" pitchFamily="49" charset="0"/>
              </a:rPr>
              <a:t>Communication</a:t>
            </a:r>
            <a:r>
              <a:rPr lang="en-US" altLang="en-US" sz="1400" b="0" dirty="0">
                <a:solidFill>
                  <a:srgbClr val="002060"/>
                </a:solidFill>
                <a:latin typeface="Lucida Console" panose="020B0609040504020204" pitchFamily="49" charset="0"/>
              </a:rPr>
              <a:t> for </a:t>
            </a:r>
            <a:r>
              <a:rPr lang="en-US" altLang="en-US" sz="1400" dirty="0">
                <a:solidFill>
                  <a:srgbClr val="002060"/>
                </a:solidFill>
                <a:latin typeface="Lucida Console" panose="020B0609040504020204" pitchFamily="49" charset="0"/>
              </a:rPr>
              <a:t>ML </a:t>
            </a:r>
            <a:r>
              <a:rPr lang="en-US" altLang="en-US" sz="1400" b="0" dirty="0">
                <a:solidFill>
                  <a:srgbClr val="002060"/>
                </a:solidFill>
                <a:latin typeface="Lucida Console" panose="020B0609040504020204" pitchFamily="49" charset="0"/>
              </a:rPr>
              <a:t>Systems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2196021" y="4437186"/>
            <a:ext cx="4680520" cy="1294474"/>
          </a:xfrm>
          <a:prstGeom prst="ellipse">
            <a:avLst/>
          </a:prstGeom>
          <a:solidFill>
            <a:srgbClr val="FFCCCC"/>
          </a:solidFill>
          <a:ln w="22225" algn="ctr">
            <a:solidFill>
              <a:srgbClr val="990000">
                <a:alpha val="23921"/>
              </a:srgbClr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827584" y="4487985"/>
            <a:ext cx="7345362" cy="112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990000"/>
                </a:solidFill>
              </a:rPr>
              <a:t>Communication-efficient </a:t>
            </a:r>
          </a:p>
          <a:p>
            <a:pPr marL="0" indent="0" algn="ctr"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990000"/>
                </a:solidFill>
              </a:rPr>
              <a:t>Distributed Machine Learning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MALCOM</a:t>
            </a:r>
          </a:p>
        </p:txBody>
      </p:sp>
    </p:spTree>
    <p:extLst>
      <p:ext uri="{BB962C8B-B14F-4D97-AF65-F5344CB8AC3E}">
        <p14:creationId xmlns:p14="http://schemas.microsoft.com/office/powerpoint/2010/main" val="39075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Buzz &amp; Apps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5902941"/>
            <a:ext cx="4575620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600" kern="0" dirty="0">
                <a:solidFill>
                  <a:srgbClr val="C00000"/>
                </a:solidFill>
              </a:rPr>
              <a:t>Reaching human level performance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395262" y="1412776"/>
            <a:ext cx="319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Deep Blue </a:t>
            </a:r>
            <a:r>
              <a:rPr lang="en-US" sz="1200" dirty="0"/>
              <a:t>vs. Kasparov (May 11, 1997)</a:t>
            </a:r>
          </a:p>
        </p:txBody>
      </p:sp>
      <p:pic>
        <p:nvPicPr>
          <p:cNvPr id="4100" name="Picture 4" descr="https://s3-eu-west-1.amazonaws.com/iltascabile/wp-content/uploads/2017/06/15110813/cover-kasparov-deep-blue-1440x7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2309"/>
          <a:stretch/>
        </p:blipFill>
        <p:spPr bwMode="auto">
          <a:xfrm>
            <a:off x="138491" y="1723749"/>
            <a:ext cx="3240361" cy="16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263" y="364502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AlphaGo</a:t>
            </a:r>
            <a:r>
              <a:rPr lang="en-US" sz="1200" b="1" dirty="0"/>
              <a:t> </a:t>
            </a:r>
            <a:r>
              <a:rPr lang="en-US" sz="1200" dirty="0"/>
              <a:t>vs. Lee </a:t>
            </a:r>
            <a:r>
              <a:rPr lang="en-US" sz="1200" dirty="0" err="1"/>
              <a:t>Sedol</a:t>
            </a:r>
            <a:r>
              <a:rPr lang="en-US" sz="1200" dirty="0"/>
              <a:t> (March 2016)</a:t>
            </a:r>
          </a:p>
        </p:txBody>
      </p:sp>
      <p:pic>
        <p:nvPicPr>
          <p:cNvPr id="4102" name="Picture 6" descr="Résultat de recherche d'images pour &quot;alphago lee sedol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" y="3939129"/>
            <a:ext cx="3220616" cy="181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92079" y="1196752"/>
            <a:ext cx="345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Netflix Challenge </a:t>
            </a:r>
            <a:r>
              <a:rPr lang="en-US" sz="1200" dirty="0"/>
              <a:t>(Sept. 2009)</a:t>
            </a:r>
          </a:p>
          <a:p>
            <a:r>
              <a:rPr lang="en-US" sz="1200" i="1" dirty="0"/>
              <a:t>Goal: Predict how a viewer will rate a movie</a:t>
            </a:r>
          </a:p>
          <a:p>
            <a:r>
              <a:rPr lang="en-US" sz="1200" i="1" dirty="0"/>
              <a:t>10% improvement = 1 million $</a:t>
            </a:r>
          </a:p>
          <a:p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092" y="1844824"/>
            <a:ext cx="1617067" cy="14492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579" y="1844824"/>
            <a:ext cx="2771800" cy="1414773"/>
          </a:xfrm>
          <a:prstGeom prst="rect">
            <a:avLst/>
          </a:prstGeom>
        </p:spPr>
      </p:pic>
      <p:pic>
        <p:nvPicPr>
          <p:cNvPr id="4104" name="Picture 8" descr="Applications of Machine learn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01008"/>
            <a:ext cx="3112820" cy="26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4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The Role of CTF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124744"/>
            <a:ext cx="9145016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600" b="1" kern="0" dirty="0"/>
              <a:t>Common Task Framework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Comprehensive dataset framework for evaluating data-driven methods and their performance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Very successful in the Computer Vision and Speech Recognition communities where AI/ML has had transformative impact.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b="1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b="1" kern="0" dirty="0"/>
              <a:t>Publicly available training dataset: </a:t>
            </a:r>
            <a:r>
              <a:rPr lang="en-US" altLang="en-US" sz="1400" kern="0" dirty="0"/>
              <a:t>for each observation, a list of (possibly many) feature measurements, and a class label for that observation.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Set of enrolled </a:t>
            </a:r>
            <a:r>
              <a:rPr lang="en-US" altLang="en-US" sz="1400" b="1" kern="0" dirty="0"/>
              <a:t>competitors</a:t>
            </a:r>
            <a:r>
              <a:rPr lang="en-US" altLang="en-US" sz="1400" kern="0" dirty="0"/>
              <a:t> whose common task is to infer a class prediction rule from the training data.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b="1" kern="0" dirty="0"/>
              <a:t>Scoring referee</a:t>
            </a:r>
            <a:r>
              <a:rPr lang="en-US" altLang="en-US" sz="1400" kern="0" dirty="0"/>
              <a:t>, to which competitors can submit their prediction rule.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marL="457200" lvl="1" indent="0">
              <a:buNone/>
              <a:defRPr/>
            </a:pPr>
            <a:r>
              <a:rPr lang="en-US" altLang="en-US" sz="1600" u="sng" kern="0" dirty="0"/>
              <a:t>Some examples</a:t>
            </a: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Netflix Challenge (2009)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 err="1"/>
              <a:t>Kaggle</a:t>
            </a:r>
            <a:r>
              <a:rPr lang="en-US" altLang="en-US" sz="1400" kern="0" dirty="0"/>
              <a:t> (2010)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 err="1"/>
              <a:t>Fei-Fei</a:t>
            </a:r>
            <a:r>
              <a:rPr lang="en-US" altLang="en-US" sz="1400" kern="0" dirty="0"/>
              <a:t> Li ImageNet (2008-2010)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Hinton’s Deep Learning Team wins ImageNet 2012</a:t>
            </a:r>
          </a:p>
          <a:p>
            <a:pPr marL="457200" lvl="1" indent="0">
              <a:buNone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pic>
        <p:nvPicPr>
          <p:cNvPr id="9218" name="Picture 2" descr="Résultat de recherche d'images pour &quot;top 5 error imagene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86" y="3861048"/>
            <a:ext cx="4243374" cy="199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2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Main Components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07504" y="1052736"/>
                <a:ext cx="6608648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dirty="0"/>
                  <a:t>Data: </a:t>
                </a:r>
                <a:r>
                  <a:rPr lang="en-US" sz="1500" b="0" dirty="0"/>
                  <a:t>collections of data points characterized by </a:t>
                </a:r>
                <a:r>
                  <a:rPr lang="en-US" sz="1500" b="0" i="1" dirty="0">
                    <a:solidFill>
                      <a:srgbClr val="0070C0"/>
                    </a:solidFill>
                  </a:rPr>
                  <a:t>features</a:t>
                </a:r>
                <a:r>
                  <a:rPr lang="en-US" sz="1500" b="0" dirty="0"/>
                  <a:t> and </a:t>
                </a:r>
                <a:r>
                  <a:rPr lang="en-US" sz="1500" b="0" dirty="0">
                    <a:solidFill>
                      <a:srgbClr val="0070C0"/>
                    </a:solidFill>
                  </a:rPr>
                  <a:t>labels</a:t>
                </a:r>
                <a:r>
                  <a:rPr lang="en-US" sz="1500" b="0" dirty="0"/>
                  <a:t> </a:t>
                </a:r>
              </a:p>
              <a:p>
                <a:r>
                  <a:rPr lang="en-US" sz="1500" dirty="0"/>
                  <a:t>Model or Hypothesis Space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b="0" dirty="0"/>
                  <a:t>of computationally feasible predictor maps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1500" b="0" dirty="0"/>
              </a:p>
              <a:p>
                <a:r>
                  <a:rPr lang="en-US" sz="1500" dirty="0"/>
                  <a:t>Loss function: </a:t>
                </a:r>
                <a:r>
                  <a:rPr lang="en-US" sz="1500" b="0" dirty="0"/>
                  <a:t>measure the quality of a particular predictor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52736"/>
                <a:ext cx="6608648" cy="1584176"/>
              </a:xfrm>
              <a:prstGeom prst="rect">
                <a:avLst/>
              </a:prstGeom>
              <a:blipFill>
                <a:blip r:embed="rId3"/>
                <a:stretch>
                  <a:fillRect l="-277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541"/>
          <p:cNvSpPr>
            <a:spLocks/>
          </p:cNvSpPr>
          <p:nvPr/>
        </p:nvSpPr>
        <p:spPr bwMode="auto">
          <a:xfrm>
            <a:off x="6619694" y="795546"/>
            <a:ext cx="1406953" cy="1643745"/>
          </a:xfrm>
          <a:custGeom>
            <a:avLst/>
            <a:gdLst>
              <a:gd name="T0" fmla="*/ 1494 w 4467"/>
              <a:gd name="T1" fmla="*/ 5405 h 5451"/>
              <a:gd name="T2" fmla="*/ 1292 w 4467"/>
              <a:gd name="T3" fmla="*/ 5186 h 5451"/>
              <a:gd name="T4" fmla="*/ 1283 w 4467"/>
              <a:gd name="T5" fmla="*/ 5005 h 5451"/>
              <a:gd name="T6" fmla="*/ 1392 w 4467"/>
              <a:gd name="T7" fmla="*/ 4722 h 5451"/>
              <a:gd name="T8" fmla="*/ 1385 w 4467"/>
              <a:gd name="T9" fmla="*/ 4574 h 5451"/>
              <a:gd name="T10" fmla="*/ 1256 w 4467"/>
              <a:gd name="T11" fmla="*/ 4490 h 5451"/>
              <a:gd name="T12" fmla="*/ 1195 w 4467"/>
              <a:gd name="T13" fmla="*/ 4485 h 5451"/>
              <a:gd name="T14" fmla="*/ 0 w 4467"/>
              <a:gd name="T15" fmla="*/ 3172 h 5451"/>
              <a:gd name="T16" fmla="*/ 26 w 4467"/>
              <a:gd name="T17" fmla="*/ 3063 h 5451"/>
              <a:gd name="T18" fmla="*/ 128 w 4467"/>
              <a:gd name="T19" fmla="*/ 2995 h 5451"/>
              <a:gd name="T20" fmla="*/ 229 w 4467"/>
              <a:gd name="T21" fmla="*/ 3015 h 5451"/>
              <a:gd name="T22" fmla="*/ 544 w 4467"/>
              <a:gd name="T23" fmla="*/ 3124 h 5451"/>
              <a:gd name="T24" fmla="*/ 757 w 4467"/>
              <a:gd name="T25" fmla="*/ 3072 h 5451"/>
              <a:gd name="T26" fmla="*/ 947 w 4467"/>
              <a:gd name="T27" fmla="*/ 2813 h 5451"/>
              <a:gd name="T28" fmla="*/ 947 w 4467"/>
              <a:gd name="T29" fmla="*/ 2549 h 5451"/>
              <a:gd name="T30" fmla="*/ 757 w 4467"/>
              <a:gd name="T31" fmla="*/ 2291 h 5451"/>
              <a:gd name="T32" fmla="*/ 544 w 4467"/>
              <a:gd name="T33" fmla="*/ 2238 h 5451"/>
              <a:gd name="T34" fmla="*/ 229 w 4467"/>
              <a:gd name="T35" fmla="*/ 2346 h 5451"/>
              <a:gd name="T36" fmla="*/ 128 w 4467"/>
              <a:gd name="T37" fmla="*/ 2368 h 5451"/>
              <a:gd name="T38" fmla="*/ 26 w 4467"/>
              <a:gd name="T39" fmla="*/ 2300 h 5451"/>
              <a:gd name="T40" fmla="*/ 0 w 4467"/>
              <a:gd name="T41" fmla="*/ 966 h 5451"/>
              <a:gd name="T42" fmla="*/ 1296 w 4467"/>
              <a:gd name="T43" fmla="*/ 949 h 5451"/>
              <a:gd name="T44" fmla="*/ 1396 w 4467"/>
              <a:gd name="T45" fmla="*/ 858 h 5451"/>
              <a:gd name="T46" fmla="*/ 1381 w 4467"/>
              <a:gd name="T47" fmla="*/ 706 h 5451"/>
              <a:gd name="T48" fmla="*/ 1274 w 4467"/>
              <a:gd name="T49" fmla="*/ 398 h 5451"/>
              <a:gd name="T50" fmla="*/ 1324 w 4467"/>
              <a:gd name="T51" fmla="*/ 197 h 5451"/>
              <a:gd name="T52" fmla="*/ 1571 w 4467"/>
              <a:gd name="T53" fmla="*/ 17 h 5451"/>
              <a:gd name="T54" fmla="*/ 1822 w 4467"/>
              <a:gd name="T55" fmla="*/ 17 h 5451"/>
              <a:gd name="T56" fmla="*/ 2068 w 4467"/>
              <a:gd name="T57" fmla="*/ 197 h 5451"/>
              <a:gd name="T58" fmla="*/ 2118 w 4467"/>
              <a:gd name="T59" fmla="*/ 398 h 5451"/>
              <a:gd name="T60" fmla="*/ 2011 w 4467"/>
              <a:gd name="T61" fmla="*/ 706 h 5451"/>
              <a:gd name="T62" fmla="*/ 1997 w 4467"/>
              <a:gd name="T63" fmla="*/ 858 h 5451"/>
              <a:gd name="T64" fmla="*/ 2089 w 4467"/>
              <a:gd name="T65" fmla="*/ 947 h 5451"/>
              <a:gd name="T66" fmla="*/ 2176 w 4467"/>
              <a:gd name="T67" fmla="*/ 966 h 5451"/>
              <a:gd name="T68" fmla="*/ 3503 w 4467"/>
              <a:gd name="T69" fmla="*/ 966 h 5451"/>
              <a:gd name="T70" fmla="*/ 3526 w 4467"/>
              <a:gd name="T71" fmla="*/ 2296 h 5451"/>
              <a:gd name="T72" fmla="*/ 3618 w 4467"/>
              <a:gd name="T73" fmla="*/ 2383 h 5451"/>
              <a:gd name="T74" fmla="*/ 3739 w 4467"/>
              <a:gd name="T75" fmla="*/ 2378 h 5451"/>
              <a:gd name="T76" fmla="*/ 4022 w 4467"/>
              <a:gd name="T77" fmla="*/ 2269 h 5451"/>
              <a:gd name="T78" fmla="*/ 4203 w 4467"/>
              <a:gd name="T79" fmla="*/ 2276 h 5451"/>
              <a:gd name="T80" fmla="*/ 4423 w 4467"/>
              <a:gd name="T81" fmla="*/ 2480 h 5451"/>
              <a:gd name="T82" fmla="*/ 4466 w 4467"/>
              <a:gd name="T83" fmla="*/ 2725 h 5451"/>
              <a:gd name="T84" fmla="*/ 4331 w 4467"/>
              <a:gd name="T85" fmla="*/ 3007 h 5451"/>
              <a:gd name="T86" fmla="*/ 4092 w 4467"/>
              <a:gd name="T87" fmla="*/ 3103 h 5451"/>
              <a:gd name="T88" fmla="*/ 3792 w 4467"/>
              <a:gd name="T89" fmla="*/ 3010 h 5451"/>
              <a:gd name="T90" fmla="*/ 3668 w 4467"/>
              <a:gd name="T91" fmla="*/ 2972 h 5451"/>
              <a:gd name="T92" fmla="*/ 3568 w 4467"/>
              <a:gd name="T93" fmla="*/ 3009 h 5451"/>
              <a:gd name="T94" fmla="*/ 3503 w 4467"/>
              <a:gd name="T95" fmla="*/ 3150 h 5451"/>
              <a:gd name="T96" fmla="*/ 3359 w 4467"/>
              <a:gd name="T97" fmla="*/ 4486 h 5451"/>
              <a:gd name="T98" fmla="*/ 2202 w 4467"/>
              <a:gd name="T99" fmla="*/ 4485 h 5451"/>
              <a:gd name="T100" fmla="*/ 2053 w 4467"/>
              <a:gd name="T101" fmla="*/ 4525 h 5451"/>
              <a:gd name="T102" fmla="*/ 1988 w 4467"/>
              <a:gd name="T103" fmla="*/ 4634 h 5451"/>
              <a:gd name="T104" fmla="*/ 2026 w 4467"/>
              <a:gd name="T105" fmla="*/ 4775 h 5451"/>
              <a:gd name="T106" fmla="*/ 2119 w 4467"/>
              <a:gd name="T107" fmla="*/ 5074 h 5451"/>
              <a:gd name="T108" fmla="*/ 2023 w 4467"/>
              <a:gd name="T109" fmla="*/ 5313 h 5451"/>
              <a:gd name="T110" fmla="*/ 1739 w 4467"/>
              <a:gd name="T111" fmla="*/ 5449 h 5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67" h="5451">
                <a:moveTo>
                  <a:pt x="1696" y="5451"/>
                </a:moveTo>
                <a:lnTo>
                  <a:pt x="1652" y="5449"/>
                </a:lnTo>
                <a:lnTo>
                  <a:pt x="1571" y="5434"/>
                </a:lnTo>
                <a:lnTo>
                  <a:pt x="1494" y="5405"/>
                </a:lnTo>
                <a:lnTo>
                  <a:pt x="1427" y="5365"/>
                </a:lnTo>
                <a:lnTo>
                  <a:pt x="1370" y="5313"/>
                </a:lnTo>
                <a:lnTo>
                  <a:pt x="1324" y="5254"/>
                </a:lnTo>
                <a:lnTo>
                  <a:pt x="1292" y="5186"/>
                </a:lnTo>
                <a:lnTo>
                  <a:pt x="1275" y="5112"/>
                </a:lnTo>
                <a:lnTo>
                  <a:pt x="1274" y="5074"/>
                </a:lnTo>
                <a:lnTo>
                  <a:pt x="1274" y="5053"/>
                </a:lnTo>
                <a:lnTo>
                  <a:pt x="1283" y="5005"/>
                </a:lnTo>
                <a:lnTo>
                  <a:pt x="1306" y="4923"/>
                </a:lnTo>
                <a:lnTo>
                  <a:pt x="1367" y="4775"/>
                </a:lnTo>
                <a:lnTo>
                  <a:pt x="1381" y="4746"/>
                </a:lnTo>
                <a:lnTo>
                  <a:pt x="1392" y="4722"/>
                </a:lnTo>
                <a:lnTo>
                  <a:pt x="1403" y="4677"/>
                </a:lnTo>
                <a:lnTo>
                  <a:pt x="1405" y="4634"/>
                </a:lnTo>
                <a:lnTo>
                  <a:pt x="1394" y="4593"/>
                </a:lnTo>
                <a:lnTo>
                  <a:pt x="1385" y="4574"/>
                </a:lnTo>
                <a:lnTo>
                  <a:pt x="1374" y="4556"/>
                </a:lnTo>
                <a:lnTo>
                  <a:pt x="1342" y="4527"/>
                </a:lnTo>
                <a:lnTo>
                  <a:pt x="1304" y="4505"/>
                </a:lnTo>
                <a:lnTo>
                  <a:pt x="1256" y="4490"/>
                </a:lnTo>
                <a:lnTo>
                  <a:pt x="1228" y="4486"/>
                </a:lnTo>
                <a:lnTo>
                  <a:pt x="1228" y="4485"/>
                </a:lnTo>
                <a:lnTo>
                  <a:pt x="1217" y="4485"/>
                </a:lnTo>
                <a:lnTo>
                  <a:pt x="1195" y="4485"/>
                </a:lnTo>
                <a:lnTo>
                  <a:pt x="185" y="4486"/>
                </a:lnTo>
                <a:lnTo>
                  <a:pt x="0" y="4486"/>
                </a:lnTo>
                <a:lnTo>
                  <a:pt x="0" y="3184"/>
                </a:lnTo>
                <a:lnTo>
                  <a:pt x="0" y="3172"/>
                </a:lnTo>
                <a:lnTo>
                  <a:pt x="0" y="3164"/>
                </a:lnTo>
                <a:lnTo>
                  <a:pt x="0" y="3164"/>
                </a:lnTo>
                <a:lnTo>
                  <a:pt x="4" y="3125"/>
                </a:lnTo>
                <a:lnTo>
                  <a:pt x="26" y="3063"/>
                </a:lnTo>
                <a:lnTo>
                  <a:pt x="53" y="3028"/>
                </a:lnTo>
                <a:lnTo>
                  <a:pt x="75" y="3011"/>
                </a:lnTo>
                <a:lnTo>
                  <a:pt x="99" y="3000"/>
                </a:lnTo>
                <a:lnTo>
                  <a:pt x="128" y="2995"/>
                </a:lnTo>
                <a:lnTo>
                  <a:pt x="144" y="2993"/>
                </a:lnTo>
                <a:lnTo>
                  <a:pt x="164" y="2995"/>
                </a:lnTo>
                <a:lnTo>
                  <a:pt x="207" y="3006"/>
                </a:lnTo>
                <a:lnTo>
                  <a:pt x="229" y="3015"/>
                </a:lnTo>
                <a:lnTo>
                  <a:pt x="262" y="3032"/>
                </a:lnTo>
                <a:lnTo>
                  <a:pt x="413" y="3093"/>
                </a:lnTo>
                <a:lnTo>
                  <a:pt x="495" y="3116"/>
                </a:lnTo>
                <a:lnTo>
                  <a:pt x="544" y="3124"/>
                </a:lnTo>
                <a:lnTo>
                  <a:pt x="566" y="3125"/>
                </a:lnTo>
                <a:lnTo>
                  <a:pt x="608" y="3124"/>
                </a:lnTo>
                <a:lnTo>
                  <a:pt x="685" y="3106"/>
                </a:lnTo>
                <a:lnTo>
                  <a:pt x="757" y="3072"/>
                </a:lnTo>
                <a:lnTo>
                  <a:pt x="820" y="3024"/>
                </a:lnTo>
                <a:lnTo>
                  <a:pt x="875" y="2965"/>
                </a:lnTo>
                <a:lnTo>
                  <a:pt x="917" y="2893"/>
                </a:lnTo>
                <a:lnTo>
                  <a:pt x="947" y="2813"/>
                </a:lnTo>
                <a:lnTo>
                  <a:pt x="963" y="2728"/>
                </a:lnTo>
                <a:lnTo>
                  <a:pt x="965" y="2681"/>
                </a:lnTo>
                <a:lnTo>
                  <a:pt x="963" y="2635"/>
                </a:lnTo>
                <a:lnTo>
                  <a:pt x="947" y="2549"/>
                </a:lnTo>
                <a:lnTo>
                  <a:pt x="917" y="2470"/>
                </a:lnTo>
                <a:lnTo>
                  <a:pt x="875" y="2398"/>
                </a:lnTo>
                <a:lnTo>
                  <a:pt x="820" y="2339"/>
                </a:lnTo>
                <a:lnTo>
                  <a:pt x="757" y="2291"/>
                </a:lnTo>
                <a:lnTo>
                  <a:pt x="685" y="2256"/>
                </a:lnTo>
                <a:lnTo>
                  <a:pt x="608" y="2239"/>
                </a:lnTo>
                <a:lnTo>
                  <a:pt x="566" y="2238"/>
                </a:lnTo>
                <a:lnTo>
                  <a:pt x="544" y="2238"/>
                </a:lnTo>
                <a:lnTo>
                  <a:pt x="495" y="2247"/>
                </a:lnTo>
                <a:lnTo>
                  <a:pt x="413" y="2270"/>
                </a:lnTo>
                <a:lnTo>
                  <a:pt x="262" y="2331"/>
                </a:lnTo>
                <a:lnTo>
                  <a:pt x="229" y="2346"/>
                </a:lnTo>
                <a:lnTo>
                  <a:pt x="207" y="2357"/>
                </a:lnTo>
                <a:lnTo>
                  <a:pt x="164" y="2368"/>
                </a:lnTo>
                <a:lnTo>
                  <a:pt x="144" y="2368"/>
                </a:lnTo>
                <a:lnTo>
                  <a:pt x="128" y="2368"/>
                </a:lnTo>
                <a:lnTo>
                  <a:pt x="99" y="2362"/>
                </a:lnTo>
                <a:lnTo>
                  <a:pt x="75" y="2350"/>
                </a:lnTo>
                <a:lnTo>
                  <a:pt x="53" y="2333"/>
                </a:lnTo>
                <a:lnTo>
                  <a:pt x="26" y="2300"/>
                </a:lnTo>
                <a:lnTo>
                  <a:pt x="4" y="2238"/>
                </a:lnTo>
                <a:lnTo>
                  <a:pt x="0" y="2199"/>
                </a:lnTo>
                <a:lnTo>
                  <a:pt x="0" y="2175"/>
                </a:lnTo>
                <a:lnTo>
                  <a:pt x="0" y="966"/>
                </a:lnTo>
                <a:lnTo>
                  <a:pt x="1191" y="966"/>
                </a:lnTo>
                <a:lnTo>
                  <a:pt x="1214" y="966"/>
                </a:lnTo>
                <a:lnTo>
                  <a:pt x="1244" y="963"/>
                </a:lnTo>
                <a:lnTo>
                  <a:pt x="1296" y="949"/>
                </a:lnTo>
                <a:lnTo>
                  <a:pt x="1340" y="927"/>
                </a:lnTo>
                <a:lnTo>
                  <a:pt x="1374" y="896"/>
                </a:lnTo>
                <a:lnTo>
                  <a:pt x="1385" y="877"/>
                </a:lnTo>
                <a:lnTo>
                  <a:pt x="1396" y="858"/>
                </a:lnTo>
                <a:lnTo>
                  <a:pt x="1405" y="818"/>
                </a:lnTo>
                <a:lnTo>
                  <a:pt x="1403" y="774"/>
                </a:lnTo>
                <a:lnTo>
                  <a:pt x="1392" y="729"/>
                </a:lnTo>
                <a:lnTo>
                  <a:pt x="1381" y="706"/>
                </a:lnTo>
                <a:lnTo>
                  <a:pt x="1367" y="677"/>
                </a:lnTo>
                <a:lnTo>
                  <a:pt x="1306" y="528"/>
                </a:lnTo>
                <a:lnTo>
                  <a:pt x="1283" y="448"/>
                </a:lnTo>
                <a:lnTo>
                  <a:pt x="1274" y="398"/>
                </a:lnTo>
                <a:lnTo>
                  <a:pt x="1274" y="378"/>
                </a:lnTo>
                <a:lnTo>
                  <a:pt x="1275" y="339"/>
                </a:lnTo>
                <a:lnTo>
                  <a:pt x="1292" y="265"/>
                </a:lnTo>
                <a:lnTo>
                  <a:pt x="1324" y="197"/>
                </a:lnTo>
                <a:lnTo>
                  <a:pt x="1370" y="138"/>
                </a:lnTo>
                <a:lnTo>
                  <a:pt x="1427" y="86"/>
                </a:lnTo>
                <a:lnTo>
                  <a:pt x="1494" y="46"/>
                </a:lnTo>
                <a:lnTo>
                  <a:pt x="1571" y="17"/>
                </a:lnTo>
                <a:lnTo>
                  <a:pt x="1652" y="2"/>
                </a:lnTo>
                <a:lnTo>
                  <a:pt x="1696" y="0"/>
                </a:lnTo>
                <a:lnTo>
                  <a:pt x="1739" y="2"/>
                </a:lnTo>
                <a:lnTo>
                  <a:pt x="1822" y="17"/>
                </a:lnTo>
                <a:lnTo>
                  <a:pt x="1897" y="46"/>
                </a:lnTo>
                <a:lnTo>
                  <a:pt x="1965" y="86"/>
                </a:lnTo>
                <a:lnTo>
                  <a:pt x="2023" y="138"/>
                </a:lnTo>
                <a:lnTo>
                  <a:pt x="2068" y="197"/>
                </a:lnTo>
                <a:lnTo>
                  <a:pt x="2101" y="265"/>
                </a:lnTo>
                <a:lnTo>
                  <a:pt x="2118" y="339"/>
                </a:lnTo>
                <a:lnTo>
                  <a:pt x="2119" y="378"/>
                </a:lnTo>
                <a:lnTo>
                  <a:pt x="2118" y="398"/>
                </a:lnTo>
                <a:lnTo>
                  <a:pt x="2110" y="448"/>
                </a:lnTo>
                <a:lnTo>
                  <a:pt x="2085" y="528"/>
                </a:lnTo>
                <a:lnTo>
                  <a:pt x="2026" y="677"/>
                </a:lnTo>
                <a:lnTo>
                  <a:pt x="2011" y="706"/>
                </a:lnTo>
                <a:lnTo>
                  <a:pt x="2001" y="729"/>
                </a:lnTo>
                <a:lnTo>
                  <a:pt x="1988" y="774"/>
                </a:lnTo>
                <a:lnTo>
                  <a:pt x="1988" y="818"/>
                </a:lnTo>
                <a:lnTo>
                  <a:pt x="1997" y="858"/>
                </a:lnTo>
                <a:lnTo>
                  <a:pt x="2007" y="877"/>
                </a:lnTo>
                <a:lnTo>
                  <a:pt x="2018" y="895"/>
                </a:lnTo>
                <a:lnTo>
                  <a:pt x="2049" y="925"/>
                </a:lnTo>
                <a:lnTo>
                  <a:pt x="2089" y="947"/>
                </a:lnTo>
                <a:lnTo>
                  <a:pt x="2137" y="961"/>
                </a:lnTo>
                <a:lnTo>
                  <a:pt x="2164" y="965"/>
                </a:lnTo>
                <a:lnTo>
                  <a:pt x="2164" y="966"/>
                </a:lnTo>
                <a:lnTo>
                  <a:pt x="2176" y="966"/>
                </a:lnTo>
                <a:lnTo>
                  <a:pt x="2198" y="966"/>
                </a:lnTo>
                <a:lnTo>
                  <a:pt x="3270" y="966"/>
                </a:lnTo>
                <a:lnTo>
                  <a:pt x="3281" y="966"/>
                </a:lnTo>
                <a:lnTo>
                  <a:pt x="3503" y="966"/>
                </a:lnTo>
                <a:lnTo>
                  <a:pt x="3503" y="2175"/>
                </a:lnTo>
                <a:lnTo>
                  <a:pt x="3503" y="2200"/>
                </a:lnTo>
                <a:lnTo>
                  <a:pt x="3508" y="2241"/>
                </a:lnTo>
                <a:lnTo>
                  <a:pt x="3526" y="2296"/>
                </a:lnTo>
                <a:lnTo>
                  <a:pt x="3543" y="2326"/>
                </a:lnTo>
                <a:lnTo>
                  <a:pt x="3565" y="2350"/>
                </a:lnTo>
                <a:lnTo>
                  <a:pt x="3590" y="2370"/>
                </a:lnTo>
                <a:lnTo>
                  <a:pt x="3618" y="2383"/>
                </a:lnTo>
                <a:lnTo>
                  <a:pt x="3651" y="2389"/>
                </a:lnTo>
                <a:lnTo>
                  <a:pt x="3668" y="2391"/>
                </a:lnTo>
                <a:lnTo>
                  <a:pt x="3691" y="2389"/>
                </a:lnTo>
                <a:lnTo>
                  <a:pt x="3739" y="2378"/>
                </a:lnTo>
                <a:lnTo>
                  <a:pt x="3764" y="2366"/>
                </a:lnTo>
                <a:lnTo>
                  <a:pt x="3792" y="2352"/>
                </a:lnTo>
                <a:lnTo>
                  <a:pt x="3941" y="2292"/>
                </a:lnTo>
                <a:lnTo>
                  <a:pt x="4022" y="2269"/>
                </a:lnTo>
                <a:lnTo>
                  <a:pt x="4071" y="2260"/>
                </a:lnTo>
                <a:lnTo>
                  <a:pt x="4092" y="2258"/>
                </a:lnTo>
                <a:lnTo>
                  <a:pt x="4130" y="2260"/>
                </a:lnTo>
                <a:lnTo>
                  <a:pt x="4203" y="2276"/>
                </a:lnTo>
                <a:lnTo>
                  <a:pt x="4272" y="2309"/>
                </a:lnTo>
                <a:lnTo>
                  <a:pt x="4331" y="2354"/>
                </a:lnTo>
                <a:lnTo>
                  <a:pt x="4382" y="2413"/>
                </a:lnTo>
                <a:lnTo>
                  <a:pt x="4423" y="2480"/>
                </a:lnTo>
                <a:lnTo>
                  <a:pt x="4452" y="2555"/>
                </a:lnTo>
                <a:lnTo>
                  <a:pt x="4466" y="2638"/>
                </a:lnTo>
                <a:lnTo>
                  <a:pt x="4467" y="2681"/>
                </a:lnTo>
                <a:lnTo>
                  <a:pt x="4466" y="2725"/>
                </a:lnTo>
                <a:lnTo>
                  <a:pt x="4452" y="2807"/>
                </a:lnTo>
                <a:lnTo>
                  <a:pt x="4423" y="2883"/>
                </a:lnTo>
                <a:lnTo>
                  <a:pt x="4382" y="2950"/>
                </a:lnTo>
                <a:lnTo>
                  <a:pt x="4331" y="3007"/>
                </a:lnTo>
                <a:lnTo>
                  <a:pt x="4272" y="3053"/>
                </a:lnTo>
                <a:lnTo>
                  <a:pt x="4203" y="3085"/>
                </a:lnTo>
                <a:lnTo>
                  <a:pt x="4130" y="3102"/>
                </a:lnTo>
                <a:lnTo>
                  <a:pt x="4092" y="3103"/>
                </a:lnTo>
                <a:lnTo>
                  <a:pt x="4071" y="3103"/>
                </a:lnTo>
                <a:lnTo>
                  <a:pt x="4022" y="3094"/>
                </a:lnTo>
                <a:lnTo>
                  <a:pt x="3941" y="3071"/>
                </a:lnTo>
                <a:lnTo>
                  <a:pt x="3792" y="3010"/>
                </a:lnTo>
                <a:lnTo>
                  <a:pt x="3764" y="2996"/>
                </a:lnTo>
                <a:lnTo>
                  <a:pt x="3739" y="2985"/>
                </a:lnTo>
                <a:lnTo>
                  <a:pt x="3691" y="2972"/>
                </a:lnTo>
                <a:lnTo>
                  <a:pt x="3668" y="2972"/>
                </a:lnTo>
                <a:lnTo>
                  <a:pt x="3652" y="2972"/>
                </a:lnTo>
                <a:lnTo>
                  <a:pt x="3621" y="2979"/>
                </a:lnTo>
                <a:lnTo>
                  <a:pt x="3593" y="2991"/>
                </a:lnTo>
                <a:lnTo>
                  <a:pt x="3568" y="3009"/>
                </a:lnTo>
                <a:lnTo>
                  <a:pt x="3537" y="3045"/>
                </a:lnTo>
                <a:lnTo>
                  <a:pt x="3510" y="3110"/>
                </a:lnTo>
                <a:lnTo>
                  <a:pt x="3504" y="3150"/>
                </a:lnTo>
                <a:lnTo>
                  <a:pt x="3503" y="3150"/>
                </a:lnTo>
                <a:lnTo>
                  <a:pt x="3503" y="3162"/>
                </a:lnTo>
                <a:lnTo>
                  <a:pt x="3503" y="3184"/>
                </a:lnTo>
                <a:lnTo>
                  <a:pt x="3503" y="4488"/>
                </a:lnTo>
                <a:lnTo>
                  <a:pt x="3359" y="4486"/>
                </a:lnTo>
                <a:lnTo>
                  <a:pt x="3245" y="4486"/>
                </a:lnTo>
                <a:lnTo>
                  <a:pt x="2745" y="4486"/>
                </a:lnTo>
                <a:lnTo>
                  <a:pt x="2735" y="4486"/>
                </a:lnTo>
                <a:lnTo>
                  <a:pt x="2202" y="4485"/>
                </a:lnTo>
                <a:lnTo>
                  <a:pt x="2177" y="4486"/>
                </a:lnTo>
                <a:lnTo>
                  <a:pt x="2149" y="4489"/>
                </a:lnTo>
                <a:lnTo>
                  <a:pt x="2096" y="4502"/>
                </a:lnTo>
                <a:lnTo>
                  <a:pt x="2053" y="4525"/>
                </a:lnTo>
                <a:lnTo>
                  <a:pt x="2019" y="4556"/>
                </a:lnTo>
                <a:lnTo>
                  <a:pt x="2006" y="4574"/>
                </a:lnTo>
                <a:lnTo>
                  <a:pt x="1997" y="4593"/>
                </a:lnTo>
                <a:lnTo>
                  <a:pt x="1988" y="4634"/>
                </a:lnTo>
                <a:lnTo>
                  <a:pt x="1988" y="4677"/>
                </a:lnTo>
                <a:lnTo>
                  <a:pt x="2001" y="4722"/>
                </a:lnTo>
                <a:lnTo>
                  <a:pt x="2011" y="4746"/>
                </a:lnTo>
                <a:lnTo>
                  <a:pt x="2026" y="4775"/>
                </a:lnTo>
                <a:lnTo>
                  <a:pt x="2085" y="4923"/>
                </a:lnTo>
                <a:lnTo>
                  <a:pt x="2110" y="5005"/>
                </a:lnTo>
                <a:lnTo>
                  <a:pt x="2118" y="5053"/>
                </a:lnTo>
                <a:lnTo>
                  <a:pt x="2119" y="5074"/>
                </a:lnTo>
                <a:lnTo>
                  <a:pt x="2118" y="5112"/>
                </a:lnTo>
                <a:lnTo>
                  <a:pt x="2101" y="5186"/>
                </a:lnTo>
                <a:lnTo>
                  <a:pt x="2068" y="5254"/>
                </a:lnTo>
                <a:lnTo>
                  <a:pt x="2023" y="5313"/>
                </a:lnTo>
                <a:lnTo>
                  <a:pt x="1965" y="5365"/>
                </a:lnTo>
                <a:lnTo>
                  <a:pt x="1897" y="5405"/>
                </a:lnTo>
                <a:lnTo>
                  <a:pt x="1822" y="5434"/>
                </a:lnTo>
                <a:lnTo>
                  <a:pt x="1739" y="5449"/>
                </a:lnTo>
                <a:lnTo>
                  <a:pt x="1696" y="5451"/>
                </a:lnTo>
                <a:close/>
              </a:path>
            </a:pathLst>
          </a:custGeom>
          <a:solidFill>
            <a:srgbClr val="F359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57"/>
          <p:cNvSpPr>
            <a:spLocks/>
          </p:cNvSpPr>
          <p:nvPr/>
        </p:nvSpPr>
        <p:spPr bwMode="auto">
          <a:xfrm>
            <a:off x="7699988" y="1083578"/>
            <a:ext cx="1160203" cy="1355713"/>
          </a:xfrm>
          <a:custGeom>
            <a:avLst/>
            <a:gdLst>
              <a:gd name="T0" fmla="*/ 1570 w 3463"/>
              <a:gd name="T1" fmla="*/ 4468 h 4485"/>
              <a:gd name="T2" fmla="*/ 1370 w 3463"/>
              <a:gd name="T3" fmla="*/ 4347 h 4485"/>
              <a:gd name="T4" fmla="*/ 1276 w 3463"/>
              <a:gd name="T5" fmla="*/ 4146 h 4485"/>
              <a:gd name="T6" fmla="*/ 1283 w 3463"/>
              <a:gd name="T7" fmla="*/ 4039 h 4485"/>
              <a:gd name="T8" fmla="*/ 1381 w 3463"/>
              <a:gd name="T9" fmla="*/ 3781 h 4485"/>
              <a:gd name="T10" fmla="*/ 1405 w 3463"/>
              <a:gd name="T11" fmla="*/ 3668 h 4485"/>
              <a:gd name="T12" fmla="*/ 1374 w 3463"/>
              <a:gd name="T13" fmla="*/ 3590 h 4485"/>
              <a:gd name="T14" fmla="*/ 1255 w 3463"/>
              <a:gd name="T15" fmla="*/ 3524 h 4485"/>
              <a:gd name="T16" fmla="*/ 1217 w 3463"/>
              <a:gd name="T17" fmla="*/ 3519 h 4485"/>
              <a:gd name="T18" fmla="*/ 0 w 3463"/>
              <a:gd name="T19" fmla="*/ 3520 h 4485"/>
              <a:gd name="T20" fmla="*/ 0 w 3463"/>
              <a:gd name="T21" fmla="*/ 2198 h 4485"/>
              <a:gd name="T22" fmla="*/ 26 w 3463"/>
              <a:gd name="T23" fmla="*/ 2097 h 4485"/>
              <a:gd name="T24" fmla="*/ 100 w 3463"/>
              <a:gd name="T25" fmla="*/ 2034 h 4485"/>
              <a:gd name="T26" fmla="*/ 163 w 3463"/>
              <a:gd name="T27" fmla="*/ 2029 h 4485"/>
              <a:gd name="T28" fmla="*/ 262 w 3463"/>
              <a:gd name="T29" fmla="*/ 2066 h 4485"/>
              <a:gd name="T30" fmla="*/ 545 w 3463"/>
              <a:gd name="T31" fmla="*/ 2158 h 4485"/>
              <a:gd name="T32" fmla="*/ 685 w 3463"/>
              <a:gd name="T33" fmla="*/ 2140 h 4485"/>
              <a:gd name="T34" fmla="*/ 874 w 3463"/>
              <a:gd name="T35" fmla="*/ 1999 h 4485"/>
              <a:gd name="T36" fmla="*/ 963 w 3463"/>
              <a:gd name="T37" fmla="*/ 1762 h 4485"/>
              <a:gd name="T38" fmla="*/ 948 w 3463"/>
              <a:gd name="T39" fmla="*/ 1583 h 4485"/>
              <a:gd name="T40" fmla="*/ 821 w 3463"/>
              <a:gd name="T41" fmla="*/ 1373 h 4485"/>
              <a:gd name="T42" fmla="*/ 608 w 3463"/>
              <a:gd name="T43" fmla="*/ 1273 h 4485"/>
              <a:gd name="T44" fmla="*/ 495 w 3463"/>
              <a:gd name="T45" fmla="*/ 1281 h 4485"/>
              <a:gd name="T46" fmla="*/ 230 w 3463"/>
              <a:gd name="T47" fmla="*/ 1380 h 4485"/>
              <a:gd name="T48" fmla="*/ 143 w 3463"/>
              <a:gd name="T49" fmla="*/ 1402 h 4485"/>
              <a:gd name="T50" fmla="*/ 75 w 3463"/>
              <a:gd name="T51" fmla="*/ 1384 h 4485"/>
              <a:gd name="T52" fmla="*/ 4 w 3463"/>
              <a:gd name="T53" fmla="*/ 1272 h 4485"/>
              <a:gd name="T54" fmla="*/ 0 w 3463"/>
              <a:gd name="T55" fmla="*/ 0 h 4485"/>
              <a:gd name="T56" fmla="*/ 2175 w 3463"/>
              <a:gd name="T57" fmla="*/ 0 h 4485"/>
              <a:gd name="T58" fmla="*/ 3281 w 3463"/>
              <a:gd name="T59" fmla="*/ 0 h 4485"/>
              <a:gd name="T60" fmla="*/ 3463 w 3463"/>
              <a:gd name="T61" fmla="*/ 1234 h 4485"/>
              <a:gd name="T62" fmla="*/ 3410 w 3463"/>
              <a:gd name="T63" fmla="*/ 1367 h 4485"/>
              <a:gd name="T64" fmla="*/ 3335 w 3463"/>
              <a:gd name="T65" fmla="*/ 1402 h 4485"/>
              <a:gd name="T66" fmla="*/ 3256 w 3463"/>
              <a:gd name="T67" fmla="*/ 1391 h 4485"/>
              <a:gd name="T68" fmla="*/ 3050 w 3463"/>
              <a:gd name="T69" fmla="*/ 1304 h 4485"/>
              <a:gd name="T70" fmla="*/ 2897 w 3463"/>
              <a:gd name="T71" fmla="*/ 1272 h 4485"/>
              <a:gd name="T72" fmla="*/ 2706 w 3463"/>
              <a:gd name="T73" fmla="*/ 1325 h 4485"/>
              <a:gd name="T74" fmla="*/ 2546 w 3463"/>
              <a:gd name="T75" fmla="*/ 1504 h 4485"/>
              <a:gd name="T76" fmla="*/ 2499 w 3463"/>
              <a:gd name="T77" fmla="*/ 1715 h 4485"/>
              <a:gd name="T78" fmla="*/ 2546 w 3463"/>
              <a:gd name="T79" fmla="*/ 1927 h 4485"/>
              <a:gd name="T80" fmla="*/ 2706 w 3463"/>
              <a:gd name="T81" fmla="*/ 2106 h 4485"/>
              <a:gd name="T82" fmla="*/ 2897 w 3463"/>
              <a:gd name="T83" fmla="*/ 2159 h 4485"/>
              <a:gd name="T84" fmla="*/ 3050 w 3463"/>
              <a:gd name="T85" fmla="*/ 2127 h 4485"/>
              <a:gd name="T86" fmla="*/ 3256 w 3463"/>
              <a:gd name="T87" fmla="*/ 2040 h 4485"/>
              <a:gd name="T88" fmla="*/ 3335 w 3463"/>
              <a:gd name="T89" fmla="*/ 2029 h 4485"/>
              <a:gd name="T90" fmla="*/ 3410 w 3463"/>
              <a:gd name="T91" fmla="*/ 2062 h 4485"/>
              <a:gd name="T92" fmla="*/ 3463 w 3463"/>
              <a:gd name="T93" fmla="*/ 2198 h 4485"/>
              <a:gd name="T94" fmla="*/ 3463 w 3463"/>
              <a:gd name="T95" fmla="*/ 2218 h 4485"/>
              <a:gd name="T96" fmla="*/ 3246 w 3463"/>
              <a:gd name="T97" fmla="*/ 3520 h 4485"/>
              <a:gd name="T98" fmla="*/ 2202 w 3463"/>
              <a:gd name="T99" fmla="*/ 3519 h 4485"/>
              <a:gd name="T100" fmla="*/ 2096 w 3463"/>
              <a:gd name="T101" fmla="*/ 3536 h 4485"/>
              <a:gd name="T102" fmla="*/ 2007 w 3463"/>
              <a:gd name="T103" fmla="*/ 3608 h 4485"/>
              <a:gd name="T104" fmla="*/ 1988 w 3463"/>
              <a:gd name="T105" fmla="*/ 3711 h 4485"/>
              <a:gd name="T106" fmla="*/ 2025 w 3463"/>
              <a:gd name="T107" fmla="*/ 3809 h 4485"/>
              <a:gd name="T108" fmla="*/ 2118 w 3463"/>
              <a:gd name="T109" fmla="*/ 4087 h 4485"/>
              <a:gd name="T110" fmla="*/ 2100 w 3463"/>
              <a:gd name="T111" fmla="*/ 4220 h 4485"/>
              <a:gd name="T112" fmla="*/ 1965 w 3463"/>
              <a:gd name="T113" fmla="*/ 4399 h 4485"/>
              <a:gd name="T114" fmla="*/ 1740 w 3463"/>
              <a:gd name="T115" fmla="*/ 4483 h 4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63" h="4485">
                <a:moveTo>
                  <a:pt x="1696" y="4485"/>
                </a:moveTo>
                <a:lnTo>
                  <a:pt x="1653" y="4483"/>
                </a:lnTo>
                <a:lnTo>
                  <a:pt x="1570" y="4468"/>
                </a:lnTo>
                <a:lnTo>
                  <a:pt x="1495" y="4439"/>
                </a:lnTo>
                <a:lnTo>
                  <a:pt x="1427" y="4399"/>
                </a:lnTo>
                <a:lnTo>
                  <a:pt x="1370" y="4347"/>
                </a:lnTo>
                <a:lnTo>
                  <a:pt x="1324" y="4288"/>
                </a:lnTo>
                <a:lnTo>
                  <a:pt x="1292" y="4220"/>
                </a:lnTo>
                <a:lnTo>
                  <a:pt x="1276" y="4146"/>
                </a:lnTo>
                <a:lnTo>
                  <a:pt x="1273" y="4108"/>
                </a:lnTo>
                <a:lnTo>
                  <a:pt x="1274" y="4087"/>
                </a:lnTo>
                <a:lnTo>
                  <a:pt x="1283" y="4039"/>
                </a:lnTo>
                <a:lnTo>
                  <a:pt x="1307" y="3957"/>
                </a:lnTo>
                <a:lnTo>
                  <a:pt x="1368" y="3809"/>
                </a:lnTo>
                <a:lnTo>
                  <a:pt x="1381" y="3781"/>
                </a:lnTo>
                <a:lnTo>
                  <a:pt x="1392" y="3756"/>
                </a:lnTo>
                <a:lnTo>
                  <a:pt x="1404" y="3711"/>
                </a:lnTo>
                <a:lnTo>
                  <a:pt x="1405" y="3668"/>
                </a:lnTo>
                <a:lnTo>
                  <a:pt x="1395" y="3627"/>
                </a:lnTo>
                <a:lnTo>
                  <a:pt x="1386" y="3608"/>
                </a:lnTo>
                <a:lnTo>
                  <a:pt x="1374" y="3590"/>
                </a:lnTo>
                <a:lnTo>
                  <a:pt x="1343" y="3561"/>
                </a:lnTo>
                <a:lnTo>
                  <a:pt x="1303" y="3539"/>
                </a:lnTo>
                <a:lnTo>
                  <a:pt x="1255" y="3524"/>
                </a:lnTo>
                <a:lnTo>
                  <a:pt x="1229" y="3520"/>
                </a:lnTo>
                <a:lnTo>
                  <a:pt x="1229" y="3519"/>
                </a:lnTo>
                <a:lnTo>
                  <a:pt x="1217" y="3519"/>
                </a:lnTo>
                <a:lnTo>
                  <a:pt x="1194" y="3519"/>
                </a:lnTo>
                <a:lnTo>
                  <a:pt x="184" y="3520"/>
                </a:lnTo>
                <a:lnTo>
                  <a:pt x="0" y="3520"/>
                </a:lnTo>
                <a:lnTo>
                  <a:pt x="0" y="2218"/>
                </a:lnTo>
                <a:lnTo>
                  <a:pt x="0" y="2206"/>
                </a:lnTo>
                <a:lnTo>
                  <a:pt x="0" y="2198"/>
                </a:lnTo>
                <a:lnTo>
                  <a:pt x="0" y="2198"/>
                </a:lnTo>
                <a:lnTo>
                  <a:pt x="4" y="2159"/>
                </a:lnTo>
                <a:lnTo>
                  <a:pt x="26" y="2097"/>
                </a:lnTo>
                <a:lnTo>
                  <a:pt x="53" y="2062"/>
                </a:lnTo>
                <a:lnTo>
                  <a:pt x="75" y="2045"/>
                </a:lnTo>
                <a:lnTo>
                  <a:pt x="100" y="2034"/>
                </a:lnTo>
                <a:lnTo>
                  <a:pt x="128" y="2029"/>
                </a:lnTo>
                <a:lnTo>
                  <a:pt x="143" y="2027"/>
                </a:lnTo>
                <a:lnTo>
                  <a:pt x="163" y="2029"/>
                </a:lnTo>
                <a:lnTo>
                  <a:pt x="208" y="2040"/>
                </a:lnTo>
                <a:lnTo>
                  <a:pt x="230" y="2049"/>
                </a:lnTo>
                <a:lnTo>
                  <a:pt x="262" y="2066"/>
                </a:lnTo>
                <a:lnTo>
                  <a:pt x="412" y="2127"/>
                </a:lnTo>
                <a:lnTo>
                  <a:pt x="495" y="2150"/>
                </a:lnTo>
                <a:lnTo>
                  <a:pt x="545" y="2158"/>
                </a:lnTo>
                <a:lnTo>
                  <a:pt x="567" y="2159"/>
                </a:lnTo>
                <a:lnTo>
                  <a:pt x="608" y="2158"/>
                </a:lnTo>
                <a:lnTo>
                  <a:pt x="685" y="2140"/>
                </a:lnTo>
                <a:lnTo>
                  <a:pt x="757" y="2106"/>
                </a:lnTo>
                <a:lnTo>
                  <a:pt x="821" y="2058"/>
                </a:lnTo>
                <a:lnTo>
                  <a:pt x="874" y="1999"/>
                </a:lnTo>
                <a:lnTo>
                  <a:pt x="918" y="1927"/>
                </a:lnTo>
                <a:lnTo>
                  <a:pt x="948" y="1847"/>
                </a:lnTo>
                <a:lnTo>
                  <a:pt x="963" y="1762"/>
                </a:lnTo>
                <a:lnTo>
                  <a:pt x="964" y="1715"/>
                </a:lnTo>
                <a:lnTo>
                  <a:pt x="963" y="1669"/>
                </a:lnTo>
                <a:lnTo>
                  <a:pt x="948" y="1583"/>
                </a:lnTo>
                <a:lnTo>
                  <a:pt x="918" y="1504"/>
                </a:lnTo>
                <a:lnTo>
                  <a:pt x="874" y="1432"/>
                </a:lnTo>
                <a:lnTo>
                  <a:pt x="821" y="1373"/>
                </a:lnTo>
                <a:lnTo>
                  <a:pt x="757" y="1325"/>
                </a:lnTo>
                <a:lnTo>
                  <a:pt x="685" y="1290"/>
                </a:lnTo>
                <a:lnTo>
                  <a:pt x="608" y="1273"/>
                </a:lnTo>
                <a:lnTo>
                  <a:pt x="567" y="1272"/>
                </a:lnTo>
                <a:lnTo>
                  <a:pt x="545" y="1272"/>
                </a:lnTo>
                <a:lnTo>
                  <a:pt x="495" y="1281"/>
                </a:lnTo>
                <a:lnTo>
                  <a:pt x="412" y="1304"/>
                </a:lnTo>
                <a:lnTo>
                  <a:pt x="262" y="1365"/>
                </a:lnTo>
                <a:lnTo>
                  <a:pt x="230" y="1380"/>
                </a:lnTo>
                <a:lnTo>
                  <a:pt x="208" y="1391"/>
                </a:lnTo>
                <a:lnTo>
                  <a:pt x="163" y="1402"/>
                </a:lnTo>
                <a:lnTo>
                  <a:pt x="143" y="1402"/>
                </a:lnTo>
                <a:lnTo>
                  <a:pt x="128" y="1402"/>
                </a:lnTo>
                <a:lnTo>
                  <a:pt x="100" y="1396"/>
                </a:lnTo>
                <a:lnTo>
                  <a:pt x="75" y="1384"/>
                </a:lnTo>
                <a:lnTo>
                  <a:pt x="53" y="1367"/>
                </a:lnTo>
                <a:lnTo>
                  <a:pt x="26" y="1334"/>
                </a:lnTo>
                <a:lnTo>
                  <a:pt x="4" y="1272"/>
                </a:lnTo>
                <a:lnTo>
                  <a:pt x="0" y="1233"/>
                </a:lnTo>
                <a:lnTo>
                  <a:pt x="0" y="1209"/>
                </a:lnTo>
                <a:lnTo>
                  <a:pt x="0" y="0"/>
                </a:lnTo>
                <a:lnTo>
                  <a:pt x="2165" y="0"/>
                </a:lnTo>
                <a:lnTo>
                  <a:pt x="2165" y="0"/>
                </a:lnTo>
                <a:lnTo>
                  <a:pt x="2175" y="0"/>
                </a:lnTo>
                <a:lnTo>
                  <a:pt x="2198" y="0"/>
                </a:lnTo>
                <a:lnTo>
                  <a:pt x="3270" y="0"/>
                </a:lnTo>
                <a:lnTo>
                  <a:pt x="3281" y="0"/>
                </a:lnTo>
                <a:lnTo>
                  <a:pt x="3463" y="0"/>
                </a:lnTo>
                <a:lnTo>
                  <a:pt x="3463" y="1209"/>
                </a:lnTo>
                <a:lnTo>
                  <a:pt x="3463" y="1234"/>
                </a:lnTo>
                <a:lnTo>
                  <a:pt x="3460" y="1272"/>
                </a:lnTo>
                <a:lnTo>
                  <a:pt x="3438" y="1334"/>
                </a:lnTo>
                <a:lnTo>
                  <a:pt x="3410" y="1367"/>
                </a:lnTo>
                <a:lnTo>
                  <a:pt x="3388" y="1384"/>
                </a:lnTo>
                <a:lnTo>
                  <a:pt x="3364" y="1396"/>
                </a:lnTo>
                <a:lnTo>
                  <a:pt x="3335" y="1402"/>
                </a:lnTo>
                <a:lnTo>
                  <a:pt x="3320" y="1402"/>
                </a:lnTo>
                <a:lnTo>
                  <a:pt x="3299" y="1402"/>
                </a:lnTo>
                <a:lnTo>
                  <a:pt x="3256" y="1391"/>
                </a:lnTo>
                <a:lnTo>
                  <a:pt x="3234" y="1380"/>
                </a:lnTo>
                <a:lnTo>
                  <a:pt x="3202" y="1365"/>
                </a:lnTo>
                <a:lnTo>
                  <a:pt x="3050" y="1304"/>
                </a:lnTo>
                <a:lnTo>
                  <a:pt x="2968" y="1281"/>
                </a:lnTo>
                <a:lnTo>
                  <a:pt x="2919" y="1272"/>
                </a:lnTo>
                <a:lnTo>
                  <a:pt x="2897" y="1272"/>
                </a:lnTo>
                <a:lnTo>
                  <a:pt x="2856" y="1273"/>
                </a:lnTo>
                <a:lnTo>
                  <a:pt x="2778" y="1290"/>
                </a:lnTo>
                <a:lnTo>
                  <a:pt x="2706" y="1325"/>
                </a:lnTo>
                <a:lnTo>
                  <a:pt x="2643" y="1373"/>
                </a:lnTo>
                <a:lnTo>
                  <a:pt x="2589" y="1432"/>
                </a:lnTo>
                <a:lnTo>
                  <a:pt x="2546" y="1504"/>
                </a:lnTo>
                <a:lnTo>
                  <a:pt x="2516" y="1583"/>
                </a:lnTo>
                <a:lnTo>
                  <a:pt x="2500" y="1669"/>
                </a:lnTo>
                <a:lnTo>
                  <a:pt x="2499" y="1715"/>
                </a:lnTo>
                <a:lnTo>
                  <a:pt x="2500" y="1762"/>
                </a:lnTo>
                <a:lnTo>
                  <a:pt x="2516" y="1847"/>
                </a:lnTo>
                <a:lnTo>
                  <a:pt x="2546" y="1927"/>
                </a:lnTo>
                <a:lnTo>
                  <a:pt x="2589" y="1999"/>
                </a:lnTo>
                <a:lnTo>
                  <a:pt x="2643" y="2058"/>
                </a:lnTo>
                <a:lnTo>
                  <a:pt x="2706" y="2106"/>
                </a:lnTo>
                <a:lnTo>
                  <a:pt x="2778" y="2140"/>
                </a:lnTo>
                <a:lnTo>
                  <a:pt x="2856" y="2158"/>
                </a:lnTo>
                <a:lnTo>
                  <a:pt x="2897" y="2159"/>
                </a:lnTo>
                <a:lnTo>
                  <a:pt x="2919" y="2158"/>
                </a:lnTo>
                <a:lnTo>
                  <a:pt x="2968" y="2150"/>
                </a:lnTo>
                <a:lnTo>
                  <a:pt x="3050" y="2127"/>
                </a:lnTo>
                <a:lnTo>
                  <a:pt x="3202" y="2066"/>
                </a:lnTo>
                <a:lnTo>
                  <a:pt x="3234" y="2049"/>
                </a:lnTo>
                <a:lnTo>
                  <a:pt x="3256" y="2040"/>
                </a:lnTo>
                <a:lnTo>
                  <a:pt x="3299" y="2029"/>
                </a:lnTo>
                <a:lnTo>
                  <a:pt x="3320" y="2027"/>
                </a:lnTo>
                <a:lnTo>
                  <a:pt x="3335" y="2029"/>
                </a:lnTo>
                <a:lnTo>
                  <a:pt x="3364" y="2034"/>
                </a:lnTo>
                <a:lnTo>
                  <a:pt x="3388" y="2045"/>
                </a:lnTo>
                <a:lnTo>
                  <a:pt x="3410" y="2062"/>
                </a:lnTo>
                <a:lnTo>
                  <a:pt x="3438" y="2097"/>
                </a:lnTo>
                <a:lnTo>
                  <a:pt x="3460" y="2159"/>
                </a:lnTo>
                <a:lnTo>
                  <a:pt x="3463" y="2198"/>
                </a:lnTo>
                <a:lnTo>
                  <a:pt x="3463" y="2198"/>
                </a:lnTo>
                <a:lnTo>
                  <a:pt x="3463" y="2206"/>
                </a:lnTo>
                <a:lnTo>
                  <a:pt x="3463" y="2218"/>
                </a:lnTo>
                <a:lnTo>
                  <a:pt x="3463" y="3520"/>
                </a:lnTo>
                <a:lnTo>
                  <a:pt x="3360" y="3520"/>
                </a:lnTo>
                <a:lnTo>
                  <a:pt x="3246" y="3520"/>
                </a:lnTo>
                <a:lnTo>
                  <a:pt x="2744" y="3520"/>
                </a:lnTo>
                <a:lnTo>
                  <a:pt x="2734" y="3520"/>
                </a:lnTo>
                <a:lnTo>
                  <a:pt x="2202" y="3519"/>
                </a:lnTo>
                <a:lnTo>
                  <a:pt x="2178" y="3520"/>
                </a:lnTo>
                <a:lnTo>
                  <a:pt x="2148" y="3523"/>
                </a:lnTo>
                <a:lnTo>
                  <a:pt x="2096" y="3536"/>
                </a:lnTo>
                <a:lnTo>
                  <a:pt x="2052" y="3559"/>
                </a:lnTo>
                <a:lnTo>
                  <a:pt x="2020" y="3590"/>
                </a:lnTo>
                <a:lnTo>
                  <a:pt x="2007" y="3608"/>
                </a:lnTo>
                <a:lnTo>
                  <a:pt x="1998" y="3627"/>
                </a:lnTo>
                <a:lnTo>
                  <a:pt x="1987" y="3668"/>
                </a:lnTo>
                <a:lnTo>
                  <a:pt x="1988" y="3711"/>
                </a:lnTo>
                <a:lnTo>
                  <a:pt x="2000" y="3756"/>
                </a:lnTo>
                <a:lnTo>
                  <a:pt x="2012" y="3781"/>
                </a:lnTo>
                <a:lnTo>
                  <a:pt x="2025" y="3809"/>
                </a:lnTo>
                <a:lnTo>
                  <a:pt x="2086" y="3957"/>
                </a:lnTo>
                <a:lnTo>
                  <a:pt x="2109" y="4039"/>
                </a:lnTo>
                <a:lnTo>
                  <a:pt x="2118" y="4087"/>
                </a:lnTo>
                <a:lnTo>
                  <a:pt x="2119" y="4108"/>
                </a:lnTo>
                <a:lnTo>
                  <a:pt x="2117" y="4146"/>
                </a:lnTo>
                <a:lnTo>
                  <a:pt x="2100" y="4220"/>
                </a:lnTo>
                <a:lnTo>
                  <a:pt x="2069" y="4288"/>
                </a:lnTo>
                <a:lnTo>
                  <a:pt x="2022" y="4347"/>
                </a:lnTo>
                <a:lnTo>
                  <a:pt x="1965" y="4399"/>
                </a:lnTo>
                <a:lnTo>
                  <a:pt x="1898" y="4439"/>
                </a:lnTo>
                <a:lnTo>
                  <a:pt x="1823" y="4468"/>
                </a:lnTo>
                <a:lnTo>
                  <a:pt x="1740" y="4483"/>
                </a:lnTo>
                <a:lnTo>
                  <a:pt x="1696" y="4485"/>
                </a:lnTo>
                <a:close/>
              </a:path>
            </a:pathLst>
          </a:custGeom>
          <a:solidFill>
            <a:srgbClr val="1AA8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71"/>
          <p:cNvSpPr>
            <a:spLocks/>
          </p:cNvSpPr>
          <p:nvPr/>
        </p:nvSpPr>
        <p:spPr bwMode="auto">
          <a:xfrm>
            <a:off x="7339948" y="2132496"/>
            <a:ext cx="1801043" cy="1224496"/>
          </a:xfrm>
          <a:custGeom>
            <a:avLst/>
            <a:gdLst>
              <a:gd name="T0" fmla="*/ 3286 w 5471"/>
              <a:gd name="T1" fmla="*/ 19 h 4509"/>
              <a:gd name="T2" fmla="*/ 3146 w 5471"/>
              <a:gd name="T3" fmla="*/ 54 h 4509"/>
              <a:gd name="T4" fmla="*/ 3082 w 5471"/>
              <a:gd name="T5" fmla="*/ 194 h 4509"/>
              <a:gd name="T6" fmla="*/ 3179 w 5471"/>
              <a:gd name="T7" fmla="*/ 443 h 4509"/>
              <a:gd name="T8" fmla="*/ 3212 w 5471"/>
              <a:gd name="T9" fmla="*/ 636 h 4509"/>
              <a:gd name="T10" fmla="*/ 3056 w 5471"/>
              <a:gd name="T11" fmla="*/ 897 h 4509"/>
              <a:gd name="T12" fmla="*/ 2780 w 5471"/>
              <a:gd name="T13" fmla="*/ 983 h 4509"/>
              <a:gd name="T14" fmla="*/ 2503 w 5471"/>
              <a:gd name="T15" fmla="*/ 897 h 4509"/>
              <a:gd name="T16" fmla="*/ 2347 w 5471"/>
              <a:gd name="T17" fmla="*/ 636 h 4509"/>
              <a:gd name="T18" fmla="*/ 2380 w 5471"/>
              <a:gd name="T19" fmla="*/ 443 h 4509"/>
              <a:gd name="T20" fmla="*/ 2477 w 5471"/>
              <a:gd name="T21" fmla="*/ 194 h 4509"/>
              <a:gd name="T22" fmla="*/ 2413 w 5471"/>
              <a:gd name="T23" fmla="*/ 54 h 4509"/>
              <a:gd name="T24" fmla="*/ 2306 w 5471"/>
              <a:gd name="T25" fmla="*/ 19 h 4509"/>
              <a:gd name="T26" fmla="*/ 963 w 5471"/>
              <a:gd name="T27" fmla="*/ 19 h 4509"/>
              <a:gd name="T28" fmla="*/ 964 w 5471"/>
              <a:gd name="T29" fmla="*/ 1248 h 4509"/>
              <a:gd name="T30" fmla="*/ 961 w 5471"/>
              <a:gd name="T31" fmla="*/ 1285 h 4509"/>
              <a:gd name="T32" fmla="*/ 856 w 5471"/>
              <a:gd name="T33" fmla="*/ 1418 h 4509"/>
              <a:gd name="T34" fmla="*/ 743 w 5471"/>
              <a:gd name="T35" fmla="*/ 1412 h 4509"/>
              <a:gd name="T36" fmla="*/ 459 w 5471"/>
              <a:gd name="T37" fmla="*/ 1302 h 4509"/>
              <a:gd name="T38" fmla="*/ 271 w 5471"/>
              <a:gd name="T39" fmla="*/ 1311 h 4509"/>
              <a:gd name="T40" fmla="*/ 45 w 5471"/>
              <a:gd name="T41" fmla="*/ 1519 h 4509"/>
              <a:gd name="T42" fmla="*/ 1 w 5471"/>
              <a:gd name="T43" fmla="*/ 1770 h 4509"/>
              <a:gd name="T44" fmla="*/ 140 w 5471"/>
              <a:gd name="T45" fmla="*/ 2062 h 4509"/>
              <a:gd name="T46" fmla="*/ 388 w 5471"/>
              <a:gd name="T47" fmla="*/ 2160 h 4509"/>
              <a:gd name="T48" fmla="*/ 692 w 5471"/>
              <a:gd name="T49" fmla="*/ 2064 h 4509"/>
              <a:gd name="T50" fmla="*/ 810 w 5471"/>
              <a:gd name="T51" fmla="*/ 2028 h 4509"/>
              <a:gd name="T52" fmla="*/ 906 w 5471"/>
              <a:gd name="T53" fmla="*/ 2064 h 4509"/>
              <a:gd name="T54" fmla="*/ 964 w 5471"/>
              <a:gd name="T55" fmla="*/ 2233 h 4509"/>
              <a:gd name="T56" fmla="*/ 963 w 5471"/>
              <a:gd name="T57" fmla="*/ 3419 h 4509"/>
              <a:gd name="T58" fmla="*/ 2311 w 5471"/>
              <a:gd name="T59" fmla="*/ 3543 h 4509"/>
              <a:gd name="T60" fmla="*/ 2311 w 5471"/>
              <a:gd name="T61" fmla="*/ 3543 h 4509"/>
              <a:gd name="T62" fmla="*/ 2373 w 5471"/>
              <a:gd name="T63" fmla="*/ 3559 h 4509"/>
              <a:gd name="T64" fmla="*/ 2477 w 5471"/>
              <a:gd name="T65" fmla="*/ 3677 h 4509"/>
              <a:gd name="T66" fmla="*/ 2442 w 5471"/>
              <a:gd name="T67" fmla="*/ 3817 h 4509"/>
              <a:gd name="T68" fmla="*/ 2346 w 5471"/>
              <a:gd name="T69" fmla="*/ 4121 h 4509"/>
              <a:gd name="T70" fmla="*/ 2445 w 5471"/>
              <a:gd name="T71" fmla="*/ 4369 h 4509"/>
              <a:gd name="T72" fmla="*/ 2735 w 5471"/>
              <a:gd name="T73" fmla="*/ 4508 h 4509"/>
              <a:gd name="T74" fmla="*/ 2986 w 5471"/>
              <a:gd name="T75" fmla="*/ 4462 h 4509"/>
              <a:gd name="T76" fmla="*/ 3194 w 5471"/>
              <a:gd name="T77" fmla="*/ 4237 h 4509"/>
              <a:gd name="T78" fmla="*/ 3203 w 5471"/>
              <a:gd name="T79" fmla="*/ 4050 h 4509"/>
              <a:gd name="T80" fmla="*/ 3094 w 5471"/>
              <a:gd name="T81" fmla="*/ 3765 h 4509"/>
              <a:gd name="T82" fmla="*/ 3115 w 5471"/>
              <a:gd name="T83" fmla="*/ 3605 h 4509"/>
              <a:gd name="T84" fmla="*/ 3261 w 5471"/>
              <a:gd name="T85" fmla="*/ 3545 h 4509"/>
              <a:gd name="T86" fmla="*/ 4505 w 5471"/>
              <a:gd name="T87" fmla="*/ 3311 h 4509"/>
              <a:gd name="T88" fmla="*/ 4505 w 5471"/>
              <a:gd name="T89" fmla="*/ 2194 h 4509"/>
              <a:gd name="T90" fmla="*/ 4505 w 5471"/>
              <a:gd name="T91" fmla="*/ 2200 h 4509"/>
              <a:gd name="T92" fmla="*/ 4565 w 5471"/>
              <a:gd name="T93" fmla="*/ 2064 h 4509"/>
              <a:gd name="T94" fmla="*/ 4660 w 5471"/>
              <a:gd name="T95" fmla="*/ 2028 h 4509"/>
              <a:gd name="T96" fmla="*/ 4779 w 5471"/>
              <a:gd name="T97" fmla="*/ 2064 h 4509"/>
              <a:gd name="T98" fmla="*/ 5084 w 5471"/>
              <a:gd name="T99" fmla="*/ 2160 h 4509"/>
              <a:gd name="T100" fmla="*/ 5330 w 5471"/>
              <a:gd name="T101" fmla="*/ 2062 h 4509"/>
              <a:gd name="T102" fmla="*/ 5470 w 5471"/>
              <a:gd name="T103" fmla="*/ 1771 h 4509"/>
              <a:gd name="T104" fmla="*/ 5424 w 5471"/>
              <a:gd name="T105" fmla="*/ 1519 h 4509"/>
              <a:gd name="T106" fmla="*/ 5199 w 5471"/>
              <a:gd name="T107" fmla="*/ 1311 h 4509"/>
              <a:gd name="T108" fmla="*/ 5012 w 5471"/>
              <a:gd name="T109" fmla="*/ 1302 h 4509"/>
              <a:gd name="T110" fmla="*/ 4727 w 5471"/>
              <a:gd name="T111" fmla="*/ 1412 h 4509"/>
              <a:gd name="T112" fmla="*/ 4614 w 5471"/>
              <a:gd name="T113" fmla="*/ 1418 h 4509"/>
              <a:gd name="T114" fmla="*/ 4511 w 5471"/>
              <a:gd name="T115" fmla="*/ 1285 h 4509"/>
              <a:gd name="T116" fmla="*/ 4505 w 5471"/>
              <a:gd name="T117" fmla="*/ 0 h 4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471" h="4509">
                <a:moveTo>
                  <a:pt x="4505" y="0"/>
                </a:moveTo>
                <a:lnTo>
                  <a:pt x="4505" y="0"/>
                </a:lnTo>
                <a:lnTo>
                  <a:pt x="4505" y="19"/>
                </a:lnTo>
                <a:lnTo>
                  <a:pt x="3286" y="19"/>
                </a:lnTo>
                <a:lnTo>
                  <a:pt x="3261" y="19"/>
                </a:lnTo>
                <a:lnTo>
                  <a:pt x="3234" y="22"/>
                </a:lnTo>
                <a:lnTo>
                  <a:pt x="3186" y="35"/>
                </a:lnTo>
                <a:lnTo>
                  <a:pt x="3146" y="54"/>
                </a:lnTo>
                <a:lnTo>
                  <a:pt x="3115" y="81"/>
                </a:lnTo>
                <a:lnTo>
                  <a:pt x="3094" y="114"/>
                </a:lnTo>
                <a:lnTo>
                  <a:pt x="3082" y="153"/>
                </a:lnTo>
                <a:lnTo>
                  <a:pt x="3082" y="194"/>
                </a:lnTo>
                <a:lnTo>
                  <a:pt x="3094" y="241"/>
                </a:lnTo>
                <a:lnTo>
                  <a:pt x="3104" y="264"/>
                </a:lnTo>
                <a:lnTo>
                  <a:pt x="3119" y="291"/>
                </a:lnTo>
                <a:lnTo>
                  <a:pt x="3179" y="443"/>
                </a:lnTo>
                <a:lnTo>
                  <a:pt x="3203" y="525"/>
                </a:lnTo>
                <a:lnTo>
                  <a:pt x="3212" y="575"/>
                </a:lnTo>
                <a:lnTo>
                  <a:pt x="3213" y="597"/>
                </a:lnTo>
                <a:lnTo>
                  <a:pt x="3212" y="636"/>
                </a:lnTo>
                <a:lnTo>
                  <a:pt x="3194" y="713"/>
                </a:lnTo>
                <a:lnTo>
                  <a:pt x="3161" y="781"/>
                </a:lnTo>
                <a:lnTo>
                  <a:pt x="3115" y="843"/>
                </a:lnTo>
                <a:lnTo>
                  <a:pt x="3056" y="897"/>
                </a:lnTo>
                <a:lnTo>
                  <a:pt x="2986" y="938"/>
                </a:lnTo>
                <a:lnTo>
                  <a:pt x="2909" y="967"/>
                </a:lnTo>
                <a:lnTo>
                  <a:pt x="2824" y="982"/>
                </a:lnTo>
                <a:lnTo>
                  <a:pt x="2780" y="983"/>
                </a:lnTo>
                <a:lnTo>
                  <a:pt x="2735" y="982"/>
                </a:lnTo>
                <a:lnTo>
                  <a:pt x="2651" y="967"/>
                </a:lnTo>
                <a:lnTo>
                  <a:pt x="2573" y="938"/>
                </a:lnTo>
                <a:lnTo>
                  <a:pt x="2503" y="897"/>
                </a:lnTo>
                <a:lnTo>
                  <a:pt x="2445" y="843"/>
                </a:lnTo>
                <a:lnTo>
                  <a:pt x="2398" y="781"/>
                </a:lnTo>
                <a:lnTo>
                  <a:pt x="2366" y="713"/>
                </a:lnTo>
                <a:lnTo>
                  <a:pt x="2347" y="636"/>
                </a:lnTo>
                <a:lnTo>
                  <a:pt x="2346" y="597"/>
                </a:lnTo>
                <a:lnTo>
                  <a:pt x="2347" y="575"/>
                </a:lnTo>
                <a:lnTo>
                  <a:pt x="2356" y="525"/>
                </a:lnTo>
                <a:lnTo>
                  <a:pt x="2380" y="443"/>
                </a:lnTo>
                <a:lnTo>
                  <a:pt x="2442" y="291"/>
                </a:lnTo>
                <a:lnTo>
                  <a:pt x="2455" y="264"/>
                </a:lnTo>
                <a:lnTo>
                  <a:pt x="2465" y="241"/>
                </a:lnTo>
                <a:lnTo>
                  <a:pt x="2477" y="194"/>
                </a:lnTo>
                <a:lnTo>
                  <a:pt x="2477" y="153"/>
                </a:lnTo>
                <a:lnTo>
                  <a:pt x="2467" y="114"/>
                </a:lnTo>
                <a:lnTo>
                  <a:pt x="2445" y="81"/>
                </a:lnTo>
                <a:lnTo>
                  <a:pt x="2413" y="54"/>
                </a:lnTo>
                <a:lnTo>
                  <a:pt x="2373" y="35"/>
                </a:lnTo>
                <a:lnTo>
                  <a:pt x="2325" y="22"/>
                </a:lnTo>
                <a:lnTo>
                  <a:pt x="2298" y="19"/>
                </a:lnTo>
                <a:lnTo>
                  <a:pt x="2306" y="19"/>
                </a:lnTo>
                <a:lnTo>
                  <a:pt x="2311" y="19"/>
                </a:lnTo>
                <a:lnTo>
                  <a:pt x="2301" y="19"/>
                </a:lnTo>
                <a:lnTo>
                  <a:pt x="2277" y="19"/>
                </a:lnTo>
                <a:lnTo>
                  <a:pt x="963" y="19"/>
                </a:lnTo>
                <a:lnTo>
                  <a:pt x="964" y="107"/>
                </a:lnTo>
                <a:lnTo>
                  <a:pt x="964" y="215"/>
                </a:lnTo>
                <a:lnTo>
                  <a:pt x="964" y="1224"/>
                </a:lnTo>
                <a:lnTo>
                  <a:pt x="964" y="1248"/>
                </a:lnTo>
                <a:lnTo>
                  <a:pt x="966" y="1258"/>
                </a:lnTo>
                <a:lnTo>
                  <a:pt x="964" y="1253"/>
                </a:lnTo>
                <a:lnTo>
                  <a:pt x="964" y="1244"/>
                </a:lnTo>
                <a:lnTo>
                  <a:pt x="961" y="1285"/>
                </a:lnTo>
                <a:lnTo>
                  <a:pt x="936" y="1352"/>
                </a:lnTo>
                <a:lnTo>
                  <a:pt x="906" y="1388"/>
                </a:lnTo>
                <a:lnTo>
                  <a:pt x="883" y="1406"/>
                </a:lnTo>
                <a:lnTo>
                  <a:pt x="856" y="1418"/>
                </a:lnTo>
                <a:lnTo>
                  <a:pt x="826" y="1424"/>
                </a:lnTo>
                <a:lnTo>
                  <a:pt x="810" y="1424"/>
                </a:lnTo>
                <a:lnTo>
                  <a:pt x="789" y="1424"/>
                </a:lnTo>
                <a:lnTo>
                  <a:pt x="743" y="1412"/>
                </a:lnTo>
                <a:lnTo>
                  <a:pt x="719" y="1401"/>
                </a:lnTo>
                <a:lnTo>
                  <a:pt x="692" y="1388"/>
                </a:lnTo>
                <a:lnTo>
                  <a:pt x="542" y="1327"/>
                </a:lnTo>
                <a:lnTo>
                  <a:pt x="459" y="1302"/>
                </a:lnTo>
                <a:lnTo>
                  <a:pt x="408" y="1293"/>
                </a:lnTo>
                <a:lnTo>
                  <a:pt x="388" y="1293"/>
                </a:lnTo>
                <a:lnTo>
                  <a:pt x="347" y="1294"/>
                </a:lnTo>
                <a:lnTo>
                  <a:pt x="271" y="1311"/>
                </a:lnTo>
                <a:lnTo>
                  <a:pt x="202" y="1345"/>
                </a:lnTo>
                <a:lnTo>
                  <a:pt x="140" y="1392"/>
                </a:lnTo>
                <a:lnTo>
                  <a:pt x="88" y="1450"/>
                </a:lnTo>
                <a:lnTo>
                  <a:pt x="45" y="1519"/>
                </a:lnTo>
                <a:lnTo>
                  <a:pt x="17" y="1596"/>
                </a:lnTo>
                <a:lnTo>
                  <a:pt x="1" y="1682"/>
                </a:lnTo>
                <a:lnTo>
                  <a:pt x="0" y="1726"/>
                </a:lnTo>
                <a:lnTo>
                  <a:pt x="1" y="1770"/>
                </a:lnTo>
                <a:lnTo>
                  <a:pt x="17" y="1856"/>
                </a:lnTo>
                <a:lnTo>
                  <a:pt x="45" y="1933"/>
                </a:lnTo>
                <a:lnTo>
                  <a:pt x="88" y="2002"/>
                </a:lnTo>
                <a:lnTo>
                  <a:pt x="140" y="2062"/>
                </a:lnTo>
                <a:lnTo>
                  <a:pt x="202" y="2108"/>
                </a:lnTo>
                <a:lnTo>
                  <a:pt x="271" y="2141"/>
                </a:lnTo>
                <a:lnTo>
                  <a:pt x="347" y="2158"/>
                </a:lnTo>
                <a:lnTo>
                  <a:pt x="388" y="2160"/>
                </a:lnTo>
                <a:lnTo>
                  <a:pt x="408" y="2159"/>
                </a:lnTo>
                <a:lnTo>
                  <a:pt x="459" y="2150"/>
                </a:lnTo>
                <a:lnTo>
                  <a:pt x="542" y="2125"/>
                </a:lnTo>
                <a:lnTo>
                  <a:pt x="692" y="2064"/>
                </a:lnTo>
                <a:lnTo>
                  <a:pt x="719" y="2051"/>
                </a:lnTo>
                <a:lnTo>
                  <a:pt x="743" y="2040"/>
                </a:lnTo>
                <a:lnTo>
                  <a:pt x="789" y="2029"/>
                </a:lnTo>
                <a:lnTo>
                  <a:pt x="810" y="2028"/>
                </a:lnTo>
                <a:lnTo>
                  <a:pt x="826" y="2028"/>
                </a:lnTo>
                <a:lnTo>
                  <a:pt x="856" y="2035"/>
                </a:lnTo>
                <a:lnTo>
                  <a:pt x="883" y="2046"/>
                </a:lnTo>
                <a:lnTo>
                  <a:pt x="906" y="2064"/>
                </a:lnTo>
                <a:lnTo>
                  <a:pt x="936" y="2101"/>
                </a:lnTo>
                <a:lnTo>
                  <a:pt x="961" y="2167"/>
                </a:lnTo>
                <a:lnTo>
                  <a:pt x="964" y="2208"/>
                </a:lnTo>
                <a:lnTo>
                  <a:pt x="964" y="2233"/>
                </a:lnTo>
                <a:lnTo>
                  <a:pt x="964" y="2764"/>
                </a:lnTo>
                <a:lnTo>
                  <a:pt x="963" y="2764"/>
                </a:lnTo>
                <a:lnTo>
                  <a:pt x="963" y="3275"/>
                </a:lnTo>
                <a:lnTo>
                  <a:pt x="963" y="3419"/>
                </a:lnTo>
                <a:lnTo>
                  <a:pt x="963" y="3543"/>
                </a:lnTo>
                <a:lnTo>
                  <a:pt x="2277" y="3543"/>
                </a:lnTo>
                <a:lnTo>
                  <a:pt x="2299" y="3543"/>
                </a:lnTo>
                <a:lnTo>
                  <a:pt x="2311" y="3543"/>
                </a:lnTo>
                <a:lnTo>
                  <a:pt x="2311" y="3543"/>
                </a:lnTo>
                <a:lnTo>
                  <a:pt x="2312" y="3543"/>
                </a:lnTo>
                <a:lnTo>
                  <a:pt x="2311" y="3543"/>
                </a:lnTo>
                <a:lnTo>
                  <a:pt x="2311" y="3543"/>
                </a:lnTo>
                <a:lnTo>
                  <a:pt x="2306" y="3543"/>
                </a:lnTo>
                <a:lnTo>
                  <a:pt x="2298" y="3545"/>
                </a:lnTo>
                <a:lnTo>
                  <a:pt x="2325" y="3547"/>
                </a:lnTo>
                <a:lnTo>
                  <a:pt x="2373" y="3559"/>
                </a:lnTo>
                <a:lnTo>
                  <a:pt x="2413" y="3580"/>
                </a:lnTo>
                <a:lnTo>
                  <a:pt x="2445" y="3605"/>
                </a:lnTo>
                <a:lnTo>
                  <a:pt x="2467" y="3639"/>
                </a:lnTo>
                <a:lnTo>
                  <a:pt x="2477" y="3677"/>
                </a:lnTo>
                <a:lnTo>
                  <a:pt x="2477" y="3720"/>
                </a:lnTo>
                <a:lnTo>
                  <a:pt x="2465" y="3765"/>
                </a:lnTo>
                <a:lnTo>
                  <a:pt x="2455" y="3790"/>
                </a:lnTo>
                <a:lnTo>
                  <a:pt x="2442" y="3817"/>
                </a:lnTo>
                <a:lnTo>
                  <a:pt x="2380" y="3967"/>
                </a:lnTo>
                <a:lnTo>
                  <a:pt x="2356" y="4050"/>
                </a:lnTo>
                <a:lnTo>
                  <a:pt x="2347" y="4099"/>
                </a:lnTo>
                <a:lnTo>
                  <a:pt x="2346" y="4121"/>
                </a:lnTo>
                <a:lnTo>
                  <a:pt x="2347" y="4162"/>
                </a:lnTo>
                <a:lnTo>
                  <a:pt x="2366" y="4237"/>
                </a:lnTo>
                <a:lnTo>
                  <a:pt x="2398" y="4307"/>
                </a:lnTo>
                <a:lnTo>
                  <a:pt x="2445" y="4369"/>
                </a:lnTo>
                <a:lnTo>
                  <a:pt x="2503" y="4421"/>
                </a:lnTo>
                <a:lnTo>
                  <a:pt x="2573" y="4462"/>
                </a:lnTo>
                <a:lnTo>
                  <a:pt x="2651" y="4492"/>
                </a:lnTo>
                <a:lnTo>
                  <a:pt x="2735" y="4508"/>
                </a:lnTo>
                <a:lnTo>
                  <a:pt x="2780" y="4509"/>
                </a:lnTo>
                <a:lnTo>
                  <a:pt x="2824" y="4508"/>
                </a:lnTo>
                <a:lnTo>
                  <a:pt x="2909" y="4492"/>
                </a:lnTo>
                <a:lnTo>
                  <a:pt x="2986" y="4462"/>
                </a:lnTo>
                <a:lnTo>
                  <a:pt x="3056" y="4421"/>
                </a:lnTo>
                <a:lnTo>
                  <a:pt x="3115" y="4369"/>
                </a:lnTo>
                <a:lnTo>
                  <a:pt x="3161" y="4307"/>
                </a:lnTo>
                <a:lnTo>
                  <a:pt x="3194" y="4237"/>
                </a:lnTo>
                <a:lnTo>
                  <a:pt x="3212" y="4162"/>
                </a:lnTo>
                <a:lnTo>
                  <a:pt x="3213" y="4121"/>
                </a:lnTo>
                <a:lnTo>
                  <a:pt x="3212" y="4099"/>
                </a:lnTo>
                <a:lnTo>
                  <a:pt x="3203" y="4050"/>
                </a:lnTo>
                <a:lnTo>
                  <a:pt x="3179" y="3967"/>
                </a:lnTo>
                <a:lnTo>
                  <a:pt x="3119" y="3817"/>
                </a:lnTo>
                <a:lnTo>
                  <a:pt x="3104" y="3790"/>
                </a:lnTo>
                <a:lnTo>
                  <a:pt x="3094" y="3765"/>
                </a:lnTo>
                <a:lnTo>
                  <a:pt x="3082" y="3720"/>
                </a:lnTo>
                <a:lnTo>
                  <a:pt x="3082" y="3677"/>
                </a:lnTo>
                <a:lnTo>
                  <a:pt x="3094" y="3639"/>
                </a:lnTo>
                <a:lnTo>
                  <a:pt x="3115" y="3605"/>
                </a:lnTo>
                <a:lnTo>
                  <a:pt x="3146" y="3580"/>
                </a:lnTo>
                <a:lnTo>
                  <a:pt x="3186" y="3559"/>
                </a:lnTo>
                <a:lnTo>
                  <a:pt x="3234" y="3547"/>
                </a:lnTo>
                <a:lnTo>
                  <a:pt x="3261" y="3545"/>
                </a:lnTo>
                <a:lnTo>
                  <a:pt x="3286" y="3543"/>
                </a:lnTo>
                <a:lnTo>
                  <a:pt x="4505" y="3543"/>
                </a:lnTo>
                <a:lnTo>
                  <a:pt x="4505" y="3311"/>
                </a:lnTo>
                <a:lnTo>
                  <a:pt x="4505" y="3311"/>
                </a:lnTo>
                <a:lnTo>
                  <a:pt x="4505" y="2228"/>
                </a:lnTo>
                <a:lnTo>
                  <a:pt x="4505" y="2207"/>
                </a:lnTo>
                <a:lnTo>
                  <a:pt x="4505" y="2195"/>
                </a:lnTo>
                <a:lnTo>
                  <a:pt x="4505" y="2194"/>
                </a:lnTo>
                <a:lnTo>
                  <a:pt x="4505" y="2194"/>
                </a:lnTo>
                <a:lnTo>
                  <a:pt x="4505" y="2194"/>
                </a:lnTo>
                <a:lnTo>
                  <a:pt x="4505" y="2195"/>
                </a:lnTo>
                <a:lnTo>
                  <a:pt x="4505" y="2200"/>
                </a:lnTo>
                <a:lnTo>
                  <a:pt x="4507" y="2208"/>
                </a:lnTo>
                <a:lnTo>
                  <a:pt x="4511" y="2167"/>
                </a:lnTo>
                <a:lnTo>
                  <a:pt x="4535" y="2101"/>
                </a:lnTo>
                <a:lnTo>
                  <a:pt x="4565" y="2064"/>
                </a:lnTo>
                <a:lnTo>
                  <a:pt x="4588" y="2046"/>
                </a:lnTo>
                <a:lnTo>
                  <a:pt x="4614" y="2035"/>
                </a:lnTo>
                <a:lnTo>
                  <a:pt x="4644" y="2028"/>
                </a:lnTo>
                <a:lnTo>
                  <a:pt x="4660" y="2028"/>
                </a:lnTo>
                <a:lnTo>
                  <a:pt x="4682" y="2029"/>
                </a:lnTo>
                <a:lnTo>
                  <a:pt x="4727" y="2040"/>
                </a:lnTo>
                <a:lnTo>
                  <a:pt x="4750" y="2051"/>
                </a:lnTo>
                <a:lnTo>
                  <a:pt x="4779" y="2064"/>
                </a:lnTo>
                <a:lnTo>
                  <a:pt x="4929" y="2125"/>
                </a:lnTo>
                <a:lnTo>
                  <a:pt x="5012" y="2150"/>
                </a:lnTo>
                <a:lnTo>
                  <a:pt x="5061" y="2159"/>
                </a:lnTo>
                <a:lnTo>
                  <a:pt x="5084" y="2160"/>
                </a:lnTo>
                <a:lnTo>
                  <a:pt x="5124" y="2158"/>
                </a:lnTo>
                <a:lnTo>
                  <a:pt x="5199" y="2141"/>
                </a:lnTo>
                <a:lnTo>
                  <a:pt x="5269" y="2108"/>
                </a:lnTo>
                <a:lnTo>
                  <a:pt x="5330" y="2062"/>
                </a:lnTo>
                <a:lnTo>
                  <a:pt x="5383" y="2002"/>
                </a:lnTo>
                <a:lnTo>
                  <a:pt x="5424" y="1933"/>
                </a:lnTo>
                <a:lnTo>
                  <a:pt x="5454" y="1856"/>
                </a:lnTo>
                <a:lnTo>
                  <a:pt x="5470" y="1771"/>
                </a:lnTo>
                <a:lnTo>
                  <a:pt x="5471" y="1726"/>
                </a:lnTo>
                <a:lnTo>
                  <a:pt x="5470" y="1682"/>
                </a:lnTo>
                <a:lnTo>
                  <a:pt x="5454" y="1598"/>
                </a:lnTo>
                <a:lnTo>
                  <a:pt x="5424" y="1519"/>
                </a:lnTo>
                <a:lnTo>
                  <a:pt x="5383" y="1450"/>
                </a:lnTo>
                <a:lnTo>
                  <a:pt x="5330" y="1392"/>
                </a:lnTo>
                <a:lnTo>
                  <a:pt x="5269" y="1345"/>
                </a:lnTo>
                <a:lnTo>
                  <a:pt x="5199" y="1311"/>
                </a:lnTo>
                <a:lnTo>
                  <a:pt x="5124" y="1294"/>
                </a:lnTo>
                <a:lnTo>
                  <a:pt x="5084" y="1293"/>
                </a:lnTo>
                <a:lnTo>
                  <a:pt x="5061" y="1293"/>
                </a:lnTo>
                <a:lnTo>
                  <a:pt x="5012" y="1302"/>
                </a:lnTo>
                <a:lnTo>
                  <a:pt x="4929" y="1327"/>
                </a:lnTo>
                <a:lnTo>
                  <a:pt x="4779" y="1388"/>
                </a:lnTo>
                <a:lnTo>
                  <a:pt x="4750" y="1402"/>
                </a:lnTo>
                <a:lnTo>
                  <a:pt x="4727" y="1412"/>
                </a:lnTo>
                <a:lnTo>
                  <a:pt x="4682" y="1424"/>
                </a:lnTo>
                <a:lnTo>
                  <a:pt x="4660" y="1424"/>
                </a:lnTo>
                <a:lnTo>
                  <a:pt x="4644" y="1424"/>
                </a:lnTo>
                <a:lnTo>
                  <a:pt x="4614" y="1418"/>
                </a:lnTo>
                <a:lnTo>
                  <a:pt x="4588" y="1406"/>
                </a:lnTo>
                <a:lnTo>
                  <a:pt x="4565" y="1388"/>
                </a:lnTo>
                <a:lnTo>
                  <a:pt x="4535" y="1352"/>
                </a:lnTo>
                <a:lnTo>
                  <a:pt x="4511" y="1285"/>
                </a:lnTo>
                <a:lnTo>
                  <a:pt x="4507" y="1245"/>
                </a:lnTo>
                <a:lnTo>
                  <a:pt x="4505" y="1221"/>
                </a:lnTo>
                <a:lnTo>
                  <a:pt x="4505" y="779"/>
                </a:lnTo>
                <a:lnTo>
                  <a:pt x="4505" y="0"/>
                </a:lnTo>
                <a:close/>
              </a:path>
            </a:pathLst>
          </a:custGeom>
          <a:solidFill>
            <a:srgbClr val="A9C5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93670" y="1397498"/>
            <a:ext cx="79701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/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2923" y="1633575"/>
            <a:ext cx="100219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/>
              <a:t>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63840" y="2526648"/>
            <a:ext cx="84510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07504" y="2499487"/>
                <a:ext cx="7632848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1500" dirty="0"/>
                  <a:t>Datasets</a:t>
                </a:r>
                <a:endParaRPr lang="en-US" sz="1500" b="0" dirty="0"/>
              </a:p>
              <a:p>
                <a:pPr>
                  <a:spcBef>
                    <a:spcPts val="0"/>
                  </a:spcBef>
                </a:pPr>
                <a:r>
                  <a:rPr lang="en-US" sz="1500" i="1" dirty="0"/>
                  <a:t>m</a:t>
                </a:r>
                <a:r>
                  <a:rPr lang="en-US" sz="1500" b="0" i="1" dirty="0"/>
                  <a:t> </a:t>
                </a:r>
                <a:r>
                  <a:rPr lang="en-US" sz="1500" b="0" dirty="0"/>
                  <a:t>= </a:t>
                </a:r>
                <a:r>
                  <a:rPr lang="en-US" sz="1500" b="0" dirty="0" err="1"/>
                  <a:t>nb.</a:t>
                </a:r>
                <a:r>
                  <a:rPr lang="en-US" sz="1500" b="0" dirty="0"/>
                  <a:t> of individual data points (sample size)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500" i="1" dirty="0"/>
                  <a:t>n </a:t>
                </a:r>
                <a:r>
                  <a:rPr lang="en-US" sz="1500" b="0" dirty="0"/>
                  <a:t>= </a:t>
                </a:r>
                <a:r>
                  <a:rPr lang="en-US" sz="1500" b="0" dirty="0" err="1"/>
                  <a:t>nb.</a:t>
                </a:r>
                <a:r>
                  <a:rPr lang="en-US" sz="1500" b="0" dirty="0"/>
                  <a:t> number of features used to characterize individual data points</a:t>
                </a:r>
              </a:p>
              <a:p>
                <a:r>
                  <a:rPr lang="en-US" sz="1500" b="0" dirty="0"/>
                  <a:t>Feature vector: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99487"/>
                <a:ext cx="7632848" cy="1584176"/>
              </a:xfrm>
              <a:prstGeom prst="rect">
                <a:avLst/>
              </a:prstGeom>
              <a:blipFill>
                <a:blip r:embed="rId4"/>
                <a:stretch>
                  <a:fillRect l="-319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97465" y="2708201"/>
                <a:ext cx="904094" cy="717504"/>
              </a:xfrm>
              <a:prstGeom prst="rect">
                <a:avLst/>
              </a:prstGeom>
              <a:noFill/>
              <a:ln w="22225">
                <a:solidFill>
                  <a:srgbClr val="99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65" y="2708201"/>
                <a:ext cx="904094" cy="717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2225">
                <a:solidFill>
                  <a:srgbClr val="99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-396553" y="4076998"/>
                <a:ext cx="9537543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lvl="1" indent="0">
                  <a:buNone/>
                  <a:defRPr/>
                </a:pPr>
                <a:r>
                  <a:rPr lang="en-US" altLang="en-US" sz="1500" b="1" kern="0" dirty="0"/>
                  <a:t>Learning the features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500" kern="0" dirty="0"/>
                  <a:t>Feature extractor </a:t>
                </a:r>
                <a14:m>
                  <m:oMath xmlns:m="http://schemas.openxmlformats.org/officeDocument/2006/math">
                    <m:r>
                      <a:rPr lang="en-US" altLang="en-US" sz="17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en-US" sz="17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700" b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</m:d>
                    <m:r>
                      <a:rPr lang="en-US" altLang="en-US" sz="1700" b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en-US" sz="1700" b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en-US" altLang="en-US" sz="17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1700" b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en-US" sz="1700" b="1" kern="0" dirty="0">
                    <a:ea typeface="Cambria Math" panose="02040503050406030204" pitchFamily="18" charset="0"/>
                  </a:rPr>
                  <a:t> </a:t>
                </a:r>
                <a:r>
                  <a:rPr lang="en-US" altLang="en-US" sz="1500" kern="0" dirty="0"/>
                  <a:t>transforms data vector </a:t>
                </a:r>
                <a14:m>
                  <m:oMath xmlns:m="http://schemas.openxmlformats.org/officeDocument/2006/math">
                    <m:r>
                      <a:rPr lang="en-US" altLang="en-US" sz="15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en-US" altLang="en-US" sz="15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15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5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15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altLang="en-US" sz="1500" kern="0" dirty="0"/>
                  <a:t> into a new form </a:t>
                </a:r>
                <a14:m>
                  <m:oMath xmlns:m="http://schemas.openxmlformats.org/officeDocument/2006/math">
                    <m:r>
                      <a:rPr lang="en-US" altLang="en-US" sz="1500" b="1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en-US" sz="1500" b="1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15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5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1500" b="1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en-US" sz="15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15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en-US" sz="15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en-US" sz="15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en-US" sz="1500" kern="0" dirty="0"/>
                  <a:t>, more suitable for making predictions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500" b="1" kern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500" i="1" kern="0" dirty="0"/>
                  <a:t>Feature extraction</a:t>
                </a:r>
                <a:r>
                  <a:rPr lang="en-US" altLang="en-US" sz="1500" kern="0" dirty="0"/>
                  <a:t>: Each pattern is a single point in </a:t>
                </a:r>
                <a14:m>
                  <m:oMath xmlns:m="http://schemas.openxmlformats.org/officeDocument/2006/math">
                    <m:r>
                      <a:rPr lang="en-US" altLang="en-US" sz="17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500" kern="0" dirty="0"/>
                  <a:t>-dim space </a:t>
                </a:r>
              </a:p>
              <a:p>
                <a:pPr marL="457200" lvl="1" indent="0">
                  <a:buNone/>
                  <a:defRPr/>
                </a:pPr>
                <a:r>
                  <a:rPr lang="en-US" altLang="en-US" sz="1500" kern="0" dirty="0"/>
                  <a:t>                                     e.g., features from RSSI distribution to identify wireless signals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5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500" i="1" kern="0" dirty="0"/>
                  <a:t>Feature selection</a:t>
                </a:r>
                <a:r>
                  <a:rPr lang="en-US" altLang="en-US" sz="1500" kern="0" dirty="0"/>
                  <a:t>: start with </a:t>
                </a:r>
                <a:r>
                  <a:rPr lang="en-US" altLang="en-US" sz="1500" i="1" kern="0" dirty="0"/>
                  <a:t>d</a:t>
                </a:r>
                <a:r>
                  <a:rPr lang="en-US" altLang="en-US" sz="1500" kern="0" dirty="0"/>
                  <a:t> (large value) of features and select the </a:t>
                </a:r>
                <a14:m>
                  <m:oMath xmlns:m="http://schemas.openxmlformats.org/officeDocument/2006/math">
                    <m:r>
                      <a:rPr lang="en-US" altLang="en-US" sz="1700" i="1" kern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500" kern="0" dirty="0"/>
                  <a:t> most informative ones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3" y="4076998"/>
                <a:ext cx="9537543" cy="792162"/>
              </a:xfrm>
              <a:prstGeom prst="rect">
                <a:avLst/>
              </a:prstGeom>
              <a:blipFill>
                <a:blip r:embed="rId9"/>
                <a:stretch>
                  <a:fillRect t="-1538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 flipH="1" flipV="1">
            <a:off x="4211960" y="3579138"/>
            <a:ext cx="864096" cy="281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0072" y="3682479"/>
                <a:ext cx="1673598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+mj-lt"/>
                  </a:rPr>
                  <a:t>Feature space</a:t>
                </a:r>
                <a:r>
                  <a:rPr lang="en-US" sz="1400" dirty="0">
                    <a:latin typeface="+mj-lt"/>
                  </a:rPr>
                  <a:t> (often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14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1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682479"/>
                <a:ext cx="1673598" cy="538609"/>
              </a:xfrm>
              <a:prstGeom prst="rect">
                <a:avLst/>
              </a:prstGeom>
              <a:blipFill>
                <a:blip r:embed="rId10"/>
                <a:stretch>
                  <a:fillRect l="-1091" t="-227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7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 animBg="1"/>
      <p:bldP spid="12" grpId="0" animBg="1"/>
      <p:bldP spid="13" grpId="0" animBg="1"/>
      <p:bldP spid="20" grpId="0"/>
      <p:bldP spid="21" grpId="0"/>
      <p:bldP spid="22" grpId="0"/>
      <p:bldP spid="23" grpId="0"/>
      <p:bldP spid="2" grpId="0" animBg="1"/>
      <p:bldP spid="2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Simple Example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3568" y="3243500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endParaRPr lang="en-US" altLang="en-US" sz="14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2843808" cy="1875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980728"/>
            <a:ext cx="2909123" cy="1904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3580"/>
          <a:stretch/>
        </p:blipFill>
        <p:spPr>
          <a:xfrm>
            <a:off x="179512" y="3103507"/>
            <a:ext cx="1714782" cy="93215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2123728" y="332726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916801" y="2811453"/>
            <a:ext cx="0" cy="1224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3916801" y="4035662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340737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</a:rPr>
              <a:t>color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2945" y="401462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</a:rPr>
              <a:t>softness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635834" y="3333189"/>
            <a:ext cx="145063" cy="126335"/>
          </a:xfrm>
          <a:prstGeom prst="ellipse">
            <a:avLst/>
          </a:prstGeom>
          <a:solidFill>
            <a:srgbClr val="99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5940152" y="332726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3250" y="2985919"/>
            <a:ext cx="230277" cy="3413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5035" y="3396356"/>
            <a:ext cx="22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90000"/>
                </a:solidFill>
                <a:latin typeface="+mj-lt"/>
              </a:rPr>
              <a:t>{Tasty / Not Tasty}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" y="4365104"/>
                <a:ext cx="5795962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b="0" dirty="0"/>
                  <a:t>Domain set,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1500" b="0" dirty="0"/>
                  <a:t>: This is the set of objects that we may wish to label.</a:t>
                </a:r>
              </a:p>
              <a:p>
                <a:endParaRPr lang="en-US" sz="1500" b="0" dirty="0"/>
              </a:p>
              <a:p>
                <a:r>
                  <a:rPr lang="en-US" sz="1500" b="0" dirty="0"/>
                  <a:t>Label set,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1500" b="0" dirty="0"/>
                  <a:t>: The set of possible labels.</a:t>
                </a:r>
              </a:p>
              <a:p>
                <a:r>
                  <a:rPr lang="en-US" sz="1500" b="0" dirty="0"/>
                  <a:t>A prediction rule, </a:t>
                </a:r>
                <a14:m>
                  <m:oMath xmlns:m="http://schemas.openxmlformats.org/officeDocument/2006/math">
                    <m:r>
                      <a:rPr lang="en-US" sz="15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1500" b="0" dirty="0"/>
                  <a:t>: used to label future examples.</a:t>
                </a:r>
              </a:p>
              <a:p>
                <a:pPr marL="0" indent="0">
                  <a:buNone/>
                </a:pPr>
                <a:r>
                  <a:rPr lang="en-US" sz="1500" b="0" dirty="0"/>
                  <a:t>       This function is called a </a:t>
                </a:r>
                <a:r>
                  <a:rPr lang="en-US" sz="1500" b="0" i="1" dirty="0"/>
                  <a:t>predictor</a:t>
                </a:r>
                <a:r>
                  <a:rPr lang="en-US" sz="1500" b="0" dirty="0"/>
                  <a:t>, a </a:t>
                </a:r>
                <a:r>
                  <a:rPr lang="en-US" sz="1500" b="0" i="1" dirty="0"/>
                  <a:t>hypothesis</a:t>
                </a:r>
                <a:r>
                  <a:rPr lang="en-US" sz="1500" b="0" dirty="0"/>
                  <a:t>, or a </a:t>
                </a:r>
                <a:r>
                  <a:rPr lang="en-US" sz="1500" b="0" i="1" dirty="0"/>
                  <a:t>classifier</a:t>
                </a:r>
                <a:r>
                  <a:rPr lang="en-US" sz="1500" b="0" dirty="0"/>
                  <a:t>.</a:t>
                </a:r>
                <a:endParaRPr lang="en-US" sz="1700" b="0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365104"/>
                <a:ext cx="5795962" cy="1584176"/>
              </a:xfrm>
              <a:prstGeom prst="rect">
                <a:avLst/>
              </a:prstGeom>
              <a:blipFill>
                <a:blip r:embed="rId6"/>
                <a:stretch>
                  <a:fillRect l="-315" r="-210" b="-2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5817336" y="4365104"/>
                <a:ext cx="3319971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1500" b="0" dirty="0"/>
                  <a:t>: set of all papayas. Vector of features to represent the domain points (instances): color and softness.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500" b="0" dirty="0"/>
                  <a:t>: 0 for tasty, 1 not tasty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b="0" dirty="0"/>
                  <a:t>: rule to examine future papayas.</a:t>
                </a:r>
                <a:endParaRPr lang="en-US" sz="1700" b="0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336" y="4365104"/>
                <a:ext cx="3319971" cy="1584176"/>
              </a:xfrm>
              <a:prstGeom prst="rect">
                <a:avLst/>
              </a:prstGeom>
              <a:blipFill>
                <a:blip r:embed="rId7"/>
                <a:stretch>
                  <a:fillRect l="-734" r="-1101" b="-2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3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 animBg="1"/>
      <p:bldP spid="11" grpId="0"/>
      <p:bldP spid="17" grpId="0"/>
      <p:bldP spid="12" grpId="0" animBg="1"/>
      <p:bldP spid="20" grpId="0" animBg="1"/>
      <p:bldP spid="13" grpId="0" animBg="1"/>
      <p:bldP spid="14" grpId="0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Baseline ML Approach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 bwMode="auto">
              <a:xfrm>
                <a:off x="467544" y="3789040"/>
                <a:ext cx="1944216" cy="50405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Training data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b="1" ker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en-US" sz="1400" b="1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sz="14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1400" b="1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en-US" sz="1400" b="1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789040"/>
                <a:ext cx="1944216" cy="504056"/>
              </a:xfrm>
              <a:prstGeom prst="rect">
                <a:avLst/>
              </a:prstGeom>
              <a:blipFill>
                <a:blip r:embed="rId12"/>
                <a:stretch>
                  <a:fillRect t="-238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467544" y="5301208"/>
                <a:ext cx="1944216" cy="57606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Parametric model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1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1400" i="1" ker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sz="1400" i="1" ker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1" i="0" kern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en-US" sz="1400" b="0" i="1" kern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en-US" sz="1400" b="1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altLang="en-US" sz="1400" i="1" ker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5301208"/>
                <a:ext cx="1944216" cy="5760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 bwMode="auto">
          <a:xfrm>
            <a:off x="3276600" y="4581127"/>
            <a:ext cx="1944216" cy="5759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Learning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6372200" y="4580995"/>
                <a:ext cx="1944216" cy="57606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Trained model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140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1400" i="1" ker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sz="1400" i="1" ker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1" i="0" kern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en-US" sz="1400" b="0" i="1" kern="0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en-US" sz="1400" b="1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1400" b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en-US" sz="1400" b="1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en-US" sz="1400" i="1" ker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2200" y="4580995"/>
                <a:ext cx="1944216" cy="5760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/>
              <p:cNvSpPr/>
              <p:nvPr/>
            </p:nvSpPr>
            <p:spPr bwMode="auto">
              <a:xfrm>
                <a:off x="395536" y="1268760"/>
                <a:ext cx="2088232" cy="1196454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Unknown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target function </a:t>
                </a:r>
                <a14:m>
                  <m:oMath xmlns:m="http://schemas.openxmlformats.org/officeDocument/2006/math">
                    <m:r>
                      <a:rPr lang="en-US" altLang="en-US" sz="14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14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400" b="1" ker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sz="14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4" name="Cloud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268760"/>
                <a:ext cx="2088232" cy="1196454"/>
              </a:xfrm>
              <a:prstGeom prst="cloud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 bwMode="auto">
          <a:xfrm>
            <a:off x="3275856" y="2717242"/>
            <a:ext cx="194421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372200" y="2717242"/>
            <a:ext cx="194421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Measure performance</a:t>
            </a:r>
          </a:p>
        </p:txBody>
      </p:sp>
      <p:cxnSp>
        <p:nvCxnSpPr>
          <p:cNvPr id="6" name="Straight Connector 5"/>
          <p:cNvCxnSpPr>
            <a:stCxn id="3" idx="2"/>
            <a:endCxn id="15" idx="0"/>
          </p:cNvCxnSpPr>
          <p:nvPr/>
        </p:nvCxnSpPr>
        <p:spPr bwMode="auto">
          <a:xfrm>
            <a:off x="1439652" y="4293096"/>
            <a:ext cx="0" cy="100811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endCxn id="17" idx="1"/>
          </p:cNvCxnSpPr>
          <p:nvPr/>
        </p:nvCxnSpPr>
        <p:spPr bwMode="auto">
          <a:xfrm flipV="1">
            <a:off x="1439652" y="4869093"/>
            <a:ext cx="1836948" cy="780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Straight Connector 23"/>
          <p:cNvCxnSpPr>
            <a:stCxn id="17" idx="3"/>
            <a:endCxn id="19" idx="1"/>
          </p:cNvCxnSpPr>
          <p:nvPr/>
        </p:nvCxnSpPr>
        <p:spPr bwMode="auto">
          <a:xfrm flipV="1">
            <a:off x="5220816" y="4869027"/>
            <a:ext cx="1151384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5220072" y="2976965"/>
            <a:ext cx="1151384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Connector 22"/>
          <p:cNvCxnSpPr>
            <a:stCxn id="19" idx="0"/>
            <a:endCxn id="21" idx="2"/>
          </p:cNvCxnSpPr>
          <p:nvPr/>
        </p:nvCxnSpPr>
        <p:spPr bwMode="auto">
          <a:xfrm flipV="1">
            <a:off x="7344308" y="3221298"/>
            <a:ext cx="0" cy="13596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2915816" y="1511747"/>
            <a:ext cx="5760640" cy="2389399"/>
          </a:xfrm>
          <a:prstGeom prst="roundRect">
            <a:avLst/>
          </a:prstGeom>
          <a:noFill/>
          <a:ln w="349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7904" y="162880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Goal: perform well on unseen data</a:t>
            </a:r>
          </a:p>
        </p:txBody>
      </p:sp>
      <p:pic>
        <p:nvPicPr>
          <p:cNvPr id="25" name="Picture 2" descr="https://miro.medium.com/max/1280/1*y5iOXWzUaA78akU7dbf3cw.jpe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4" t="6638" b="57964"/>
          <a:stretch/>
        </p:blipFill>
        <p:spPr bwMode="auto">
          <a:xfrm>
            <a:off x="7740352" y="1700808"/>
            <a:ext cx="807781" cy="9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miro.medium.com/max/1280/1*y5iOXWzUaA78akU7dbf3cw.jpe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" r="44550" b="57964"/>
          <a:stretch/>
        </p:blipFill>
        <p:spPr bwMode="auto">
          <a:xfrm>
            <a:off x="216829" y="2963579"/>
            <a:ext cx="2482963" cy="7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miro.medium.com/max/1280/1*y5iOXWzUaA78akU7dbf3cw.jpe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9" t="6638" r="22889" b="57964"/>
          <a:stretch/>
        </p:blipFill>
        <p:spPr bwMode="auto">
          <a:xfrm>
            <a:off x="7158141" y="5213367"/>
            <a:ext cx="942251" cy="10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ML Pipeline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83" y="1310199"/>
            <a:ext cx="7485425" cy="26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059921"/>
            <a:ext cx="320357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Millions of examples, TBs or PBs of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How much data is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What kind of data to collect?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048349"/>
            <a:ext cx="3948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Data preparation /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331815"/>
            <a:ext cx="1727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Problem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Data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7778" y="5080760"/>
            <a:ext cx="3238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Training on ImageNet takes day(s)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Architecture vs.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Throw more data?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Go deeper?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Comp. demanding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70032" y="4971679"/>
            <a:ext cx="2501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Performance guarantees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Fairness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6805" y="463495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990000"/>
                </a:solidFill>
                <a:latin typeface="+mj-lt"/>
              </a:rPr>
              <a:t>Various challenges and design choices</a:t>
            </a:r>
            <a:endParaRPr lang="en-US" b="1" dirty="0">
              <a:latin typeface="+mj-lt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Training vs. Inference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" y="1262622"/>
            <a:ext cx="9052003" cy="21663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34457" y="1031790"/>
            <a:ext cx="14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+mj-lt"/>
              </a:rPr>
              <a:t>TRAINING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" y="4005064"/>
            <a:ext cx="9030045" cy="227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2400" y="6165884"/>
            <a:ext cx="9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NVIDIA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62350" y="3714532"/>
            <a:ext cx="14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+mj-lt"/>
              </a:rPr>
              <a:t>INFERENCE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16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Taxonomy of Machine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52536" y="980728"/>
                <a:ext cx="7056784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400" b="1" kern="0" dirty="0"/>
                  <a:t>Supervised learning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Training data includes desired outputs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/>
                  <a:t>Dataset comprised of labeled examples (a pair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)</a:t>
                </a:r>
                <a:endParaRPr lang="en-US" altLang="en-US" sz="12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400" b="1" kern="0" dirty="0"/>
                  <a:t>Unsupervised learning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Training data does not include desired outputs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Find structure in some examples (there are no labels!)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400" b="1" kern="0" dirty="0"/>
                  <a:t>Weakly/Partially/Semi-supervised learning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Training data includes a few desired outputs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0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400" b="1" kern="0" dirty="0"/>
                  <a:t>Reinforcement learning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Rewards from sequence of actions</a:t>
                </a:r>
              </a:p>
              <a:p>
                <a:pPr lvl="2"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1200" kern="0" dirty="0"/>
                  <a:t>Feedback-based sequential decision making (decisions, not only prediction)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lang="en-US" altLang="en-US" sz="1400" kern="0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536" y="980728"/>
                <a:ext cx="7056784" cy="792162"/>
              </a:xfrm>
              <a:prstGeom prst="rect">
                <a:avLst/>
              </a:prstGeom>
              <a:blipFill>
                <a:blip r:embed="rId3"/>
                <a:stretch>
                  <a:fillRect t="-1538" b="-35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340768"/>
            <a:ext cx="2932277" cy="2261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244" y="4107524"/>
            <a:ext cx="2841252" cy="22082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0631" y="1092956"/>
            <a:ext cx="160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8623" y="3831709"/>
            <a:ext cx="160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Unsupervised</a:t>
            </a:r>
          </a:p>
        </p:txBody>
      </p:sp>
      <p:pic>
        <p:nvPicPr>
          <p:cNvPr id="2050" name="Picture 2" descr="Résultat de recherche d'images pour &quot;reinforcement learning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52875"/>
            <a:ext cx="4046401" cy="15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79712" y="4611181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0469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 bwMode="auto">
          <a:xfrm>
            <a:off x="3272324" y="5366805"/>
            <a:ext cx="1981200" cy="685800"/>
          </a:xfrm>
          <a:prstGeom prst="roundRect">
            <a:avLst/>
          </a:prstGeom>
          <a:gradFill>
            <a:gsLst>
              <a:gs pos="36000">
                <a:srgbClr val="C00000"/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3260922" y="4227281"/>
            <a:ext cx="1981200" cy="685800"/>
          </a:xfrm>
          <a:prstGeom prst="roundRect">
            <a:avLst/>
          </a:prstGeom>
          <a:gradFill>
            <a:gsLst>
              <a:gs pos="38000">
                <a:srgbClr val="C00000"/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3236283" y="3305030"/>
            <a:ext cx="1981200" cy="685800"/>
          </a:xfrm>
          <a:prstGeom prst="roundRect">
            <a:avLst/>
          </a:prstGeom>
          <a:gradFill>
            <a:gsLst>
              <a:gs pos="31000">
                <a:srgbClr val="C00000"/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3232380" y="2192063"/>
            <a:ext cx="1981200" cy="685800"/>
          </a:xfrm>
          <a:prstGeom prst="roundRect">
            <a:avLst/>
          </a:prstGeom>
          <a:gradFill>
            <a:gsLst>
              <a:gs pos="18000">
                <a:srgbClr val="C00000"/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Tasks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213724" y="1204879"/>
            <a:ext cx="1981200" cy="685800"/>
          </a:xfrm>
          <a:prstGeom prst="roundRect">
            <a:avLst/>
          </a:prstGeom>
          <a:gradFill>
            <a:gsLst>
              <a:gs pos="16000">
                <a:srgbClr val="C00000"/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3724" y="138539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6600"/>
                </a:solidFill>
              </a:rPr>
              <a:t>Classification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2194261" y="1416968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6305" y="13407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7661" y="134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1787" y="2347747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6600"/>
                </a:solidFill>
              </a:rPr>
              <a:t>Regression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6305" y="23313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7661" y="23313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99661" y="139047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discrete labels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23461" y="2381075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continuous labels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54" y="345455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Clustering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9238" y="3437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60594" y="34376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46394" y="348731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discrete 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00598" y="429861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Dimensionality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Reduction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87839" y="43520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79195" y="43520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54783" y="440171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continuous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106409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Supervised Learning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5665" y="3142208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Unsupervised Learning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812479" y="6074803"/>
            <a:ext cx="4900889" cy="3170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000" kern="0" dirty="0"/>
              <a:t>Learning from feedback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2324" y="5510299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CCC"/>
                </a:solidFill>
              </a:rPr>
              <a:t>Reinforcement Learning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90673" y="54819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26969" y="5556316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actions</a:t>
            </a:r>
          </a:p>
        </p:txBody>
      </p:sp>
      <p:sp>
        <p:nvSpPr>
          <p:cNvPr id="49" name="Right Arrow 48"/>
          <p:cNvSpPr/>
          <p:nvPr/>
        </p:nvSpPr>
        <p:spPr bwMode="auto">
          <a:xfrm>
            <a:off x="2212862" y="2402876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5295341" y="1430063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5318461" y="2449122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2208267" y="3526747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3" name="Right Arrow 52"/>
          <p:cNvSpPr/>
          <p:nvPr/>
        </p:nvSpPr>
        <p:spPr bwMode="auto">
          <a:xfrm>
            <a:off x="2235795" y="5608433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5335453" y="5626682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2235795" y="4441306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6" name="Right Arrow 55"/>
          <p:cNvSpPr/>
          <p:nvPr/>
        </p:nvSpPr>
        <p:spPr bwMode="auto">
          <a:xfrm>
            <a:off x="5400887" y="3507977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7" name="Right Arrow 56"/>
          <p:cNvSpPr/>
          <p:nvPr/>
        </p:nvSpPr>
        <p:spPr bwMode="auto">
          <a:xfrm>
            <a:off x="5375097" y="4447945"/>
            <a:ext cx="990600" cy="2286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0" y="5066431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5298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2" grpId="0" animBg="1"/>
      <p:bldP spid="61" grpId="0" animBg="1"/>
      <p:bldP spid="25" grpId="0"/>
      <p:bldP spid="29" grpId="0"/>
      <p:bldP spid="30" grpId="0"/>
      <p:bldP spid="31" grpId="0"/>
      <p:bldP spid="33" grpId="0"/>
      <p:bldP spid="36" grpId="0"/>
      <p:bldP spid="37" grpId="0"/>
      <p:bldP spid="38" grpId="0"/>
      <p:bldP spid="40" grpId="0"/>
      <p:bldP spid="41" grpId="0"/>
      <p:bldP spid="43" grpId="0"/>
      <p:bldP spid="46" grpId="0"/>
      <p:bldP spid="47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Taxonomy of Machine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124744"/>
            <a:ext cx="88569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buNone/>
              <a:defRPr/>
            </a:pPr>
            <a:r>
              <a:rPr lang="en-US" altLang="en-US" sz="1600" b="1" kern="0" dirty="0">
                <a:solidFill>
                  <a:srgbClr val="990000"/>
                </a:solidFill>
              </a:rPr>
              <a:t>Passive vs. Active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Passive learner is given the training examples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Active learner can affect the choice of training examples on the basis of </a:t>
            </a:r>
            <a:r>
              <a:rPr lang="en-US" altLang="en-US" sz="1400" i="1" kern="0" dirty="0"/>
              <a:t>prior</a:t>
            </a:r>
            <a:r>
              <a:rPr lang="en-US" altLang="en-US" sz="1400" kern="0" dirty="0"/>
              <a:t> observations.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Active learner first reasons about which examples would be most useful for training (taking as few examples as possible) and then collects those examples.</a:t>
            </a:r>
          </a:p>
          <a:p>
            <a:pPr marL="457200" lvl="1" indent="0">
              <a:buNone/>
              <a:defRPr/>
            </a:pPr>
            <a:endParaRPr lang="en-US" altLang="en-US" sz="1400" b="1" kern="0" dirty="0"/>
          </a:p>
          <a:p>
            <a:pPr marL="457200" lvl="1" indent="0">
              <a:buNone/>
              <a:defRPr/>
            </a:pPr>
            <a:endParaRPr lang="en-US" altLang="en-US" sz="1400" b="1" kern="0" dirty="0"/>
          </a:p>
          <a:p>
            <a:pPr marL="457200" lvl="1" indent="0" algn="ctr">
              <a:buNone/>
              <a:defRPr/>
            </a:pPr>
            <a:r>
              <a:rPr lang="en-US" altLang="en-US" sz="1600" b="1" kern="0" dirty="0">
                <a:solidFill>
                  <a:srgbClr val="990000"/>
                </a:solidFill>
              </a:rPr>
              <a:t>Online vs. Offline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b="1" kern="0" dirty="0"/>
              <a:t>Offline</a:t>
            </a:r>
            <a:r>
              <a:rPr lang="en-US" altLang="en-US" sz="1400" kern="0" dirty="0"/>
              <a:t> learning (batch processing) operates over a batch of training samples</a:t>
            </a:r>
          </a:p>
          <a:p>
            <a:pPr lvl="2" algn="just">
              <a:buFont typeface="Wingdings" panose="05000000000000000000" pitchFamily="2" charset="2"/>
              <a:buChar char="§"/>
              <a:defRPr/>
            </a:pPr>
            <a:r>
              <a:rPr lang="en-US" altLang="en-US" sz="1300" kern="0" dirty="0"/>
              <a:t>Allows for more involved ML based on all available data</a:t>
            </a:r>
          </a:p>
          <a:p>
            <a:pPr lvl="2" algn="just">
              <a:buFont typeface="Wingdings" panose="05000000000000000000" pitchFamily="2" charset="2"/>
              <a:buChar char="§"/>
              <a:defRPr/>
            </a:pPr>
            <a:r>
              <a:rPr lang="en-US" altLang="en-US" sz="1300" kern="0" dirty="0"/>
              <a:t>High convergence speed</a:t>
            </a:r>
          </a:p>
          <a:p>
            <a:pPr lvl="2" algn="just">
              <a:buFont typeface="Wingdings" panose="05000000000000000000" pitchFamily="2" charset="2"/>
              <a:buChar char="§"/>
              <a:defRPr/>
            </a:pPr>
            <a:r>
              <a:rPr lang="en-US" altLang="en-US" sz="1300" kern="0" dirty="0"/>
              <a:t>Not suitable for real-time learning of rapidly fluctuating processing 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endParaRPr lang="en-US" altLang="en-US" sz="1400" b="1" kern="0" dirty="0"/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b="1" kern="0" dirty="0"/>
              <a:t>Online</a:t>
            </a:r>
            <a:r>
              <a:rPr lang="en-US" altLang="en-US" sz="1400" kern="0" dirty="0"/>
              <a:t> learning processes samples in a streaming fashion (stream of data instances arriving sequentially).</a:t>
            </a:r>
          </a:p>
          <a:p>
            <a:pPr lvl="2" algn="just">
              <a:buFont typeface="Wingdings" panose="05000000000000000000" pitchFamily="2" charset="2"/>
              <a:buChar char="§"/>
              <a:defRPr/>
            </a:pPr>
            <a:r>
              <a:rPr lang="en-US" altLang="en-US" sz="1300" kern="0" dirty="0"/>
              <a:t>“On-the-fly” scheme, memory-efficient, highly scalable</a:t>
            </a:r>
          </a:p>
          <a:p>
            <a:pPr lvl="2" algn="just">
              <a:buFont typeface="Wingdings" panose="05000000000000000000" pitchFamily="2" charset="2"/>
              <a:buChar char="§"/>
              <a:defRPr/>
            </a:pPr>
            <a:r>
              <a:rPr lang="en-US" altLang="en-US" sz="1300" kern="0" dirty="0"/>
              <a:t>Slow convergence speed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marL="457200" lvl="1" indent="0">
              <a:buNone/>
              <a:defRPr/>
            </a:pPr>
            <a:endParaRPr lang="en-US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9448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The Course 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124744"/>
            <a:ext cx="849694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Prerequisites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Probability, statistics, linear algebra, calculus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Basic notions of (convex) optimization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Lab sessions: Python, TensorFlow (Keras) – PyTorch welcome – MATLAB fine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What about: </a:t>
            </a:r>
            <a:r>
              <a:rPr lang="en-US" altLang="en-US" sz="1400" i="1" kern="0" dirty="0"/>
              <a:t>MALIS? Deep Learning? ComSys? InfoTheory?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marL="457200" lvl="1" indent="0">
              <a:buNone/>
              <a:defRPr/>
            </a:pPr>
            <a:endParaRPr lang="en-US" altLang="en-US" sz="14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180529" y="2636838"/>
            <a:ext cx="8640961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What to expect?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Recap on key concepts and baseline techniques of ML (</a:t>
            </a:r>
            <a:r>
              <a:rPr lang="en-US" altLang="en-US" sz="1400" i="1" kern="0" dirty="0"/>
              <a:t>depends on class background</a:t>
            </a:r>
            <a:r>
              <a:rPr lang="en-US" altLang="en-US" sz="1400" kern="0" dirty="0"/>
              <a:t>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Explore advanced and modern ML techniques </a:t>
            </a:r>
            <a:endParaRPr lang="el-GR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Learn fundamental and key theoretical concepts for AI/ML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Understand key aspects of distributed ML and ML over Wireless Networks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Be able to follow recent/SOTA developments in AI/ML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Understand the various opportunities and challenges of ML for communication systems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Mixture of theory, algorithms, and practical applications.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180529" y="5013176"/>
            <a:ext cx="8784977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What NOT to expect?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Instantly becoming an expert data scientist or AI/ML/ComSys researcher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Learning “how to use a toolbox” or getting a laundry list of </a:t>
            </a:r>
            <a:r>
              <a:rPr lang="en-US" altLang="en-US" sz="1400" kern="0" dirty="0" err="1"/>
              <a:t>algos</a:t>
            </a:r>
            <a:r>
              <a:rPr lang="en-US" altLang="en-US" sz="1400" kern="0" dirty="0"/>
              <a:t> for ComSys, etc.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Teaching you python, </a:t>
            </a:r>
            <a:r>
              <a:rPr lang="en-US" altLang="en-US" sz="1400" kern="0" dirty="0" err="1"/>
              <a:t>pytorch</a:t>
            </a:r>
            <a:r>
              <a:rPr lang="en-US" altLang="en-US" sz="1400" kern="0" dirty="0"/>
              <a:t>, </a:t>
            </a:r>
            <a:r>
              <a:rPr lang="en-US" altLang="en-US" sz="1400" kern="0" dirty="0" err="1"/>
              <a:t>tensorflow</a:t>
            </a:r>
            <a:r>
              <a:rPr lang="en-US" altLang="en-US" sz="1400" kern="0" dirty="0"/>
              <a:t>, pandas, Hadoop, …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5723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Taxonomy of Machine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41334"/>
            <a:ext cx="8064896" cy="47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0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Discriminative vs. Generative Models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2021" y="2546901"/>
            <a:ext cx="5763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Discriminative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Only care about estimating the conditional probabilities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Very good when underlying distribution of data is really complicated (e.g. texts, images, movies)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22021" y="5139769"/>
                <a:ext cx="576395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Generative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Model observations </a:t>
                </a:r>
                <a14:m>
                  <m:oMath xmlns:m="http://schemas.openxmlformats.org/officeDocument/2006/math">
                    <m:r>
                      <a:rPr kumimoji="0" lang="en-US" altLang="en-US" sz="1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altLang="en-US" sz="1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first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Then infer </a:t>
                </a:r>
                <a14:m>
                  <m:oMath xmlns:m="http://schemas.openxmlformats.org/officeDocument/2006/math">
                    <m:r>
                      <a:rPr kumimoji="0" lang="en-US" altLang="en-US" sz="1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altLang="en-US" sz="1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altLang="en-US" sz="14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en-US" sz="1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Good for missing variables, better diagnostics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Easy to add prior knowledge about data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21" y="5139769"/>
                <a:ext cx="5763950" cy="1169551"/>
              </a:xfrm>
              <a:prstGeom prst="rect">
                <a:avLst/>
              </a:prstGeom>
              <a:blipFill>
                <a:blip r:embed="rId3"/>
                <a:stretch>
                  <a:fillRect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11" y="3491568"/>
            <a:ext cx="4839170" cy="1737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12" y="1001432"/>
            <a:ext cx="4976568" cy="156347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0" y="3501008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4615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Generative Models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0467" y="6021288"/>
            <a:ext cx="3456757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Real Images (ImageNet)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295693" y="6021288"/>
            <a:ext cx="3456757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Generated Images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876256" y="6127177"/>
            <a:ext cx="2736304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https://openai.com/blog/generative-models/</a:t>
            </a:r>
            <a:endParaRPr kumimoji="0" lang="en-US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-133276" y="1844750"/>
            <a:ext cx="9169772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Cambria Math" panose="02040503050406030204" pitchFamily="18" charset="0"/>
                <a:cs typeface="+mn-cs"/>
              </a:rPr>
              <a:t>1) Collect a large amount of data (e.g., millions of images, sentences, or sounds, etc.)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Cambria Math" panose="02040503050406030204" pitchFamily="18" charset="0"/>
                <a:cs typeface="+mn-cs"/>
              </a:rPr>
              <a:t>2) Train a model to generate data like it.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Cambria Math" panose="02040503050406030204" pitchFamily="18" charset="0"/>
                <a:cs typeface="+mn-cs"/>
              </a:rPr>
              <a:t>Intuition: </a:t>
            </a:r>
            <a:r>
              <a:rPr kumimoji="0" lang="en-US" altLang="en-US" sz="17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Cambria Math" panose="02040503050406030204" pitchFamily="18" charset="0"/>
                <a:cs typeface="+mn-cs"/>
              </a:rPr>
              <a:t>“Whatever I cannot create, I do not understand” </a:t>
            </a: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altLang="en-US" sz="17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Cambria Math" panose="02040503050406030204" pitchFamily="18" charset="0"/>
                <a:cs typeface="+mn-cs"/>
              </a:rPr>
              <a:t>R. Feynman</a:t>
            </a: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Cambria Math" panose="02040503050406030204" pitchFamily="18" charset="0"/>
                <a:cs typeface="+mn-cs"/>
              </a:rPr>
              <a:t>)</a:t>
            </a: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67544" y="1196752"/>
            <a:ext cx="8136904" cy="40907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223689"/>
            <a:ext cx="8136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Cambria Math" panose="02040503050406030204" pitchFamily="18" charset="0"/>
                <a:cs typeface="+mn-cs"/>
              </a:rPr>
              <a:t>Given training data, how to generate new samples from the same distribution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28" y="3068960"/>
            <a:ext cx="2993598" cy="2993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27690"/>
            <a:ext cx="2993598" cy="29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“Magic” of Generative Models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9348" y="12687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Which one is Computer generated?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0312" y="6021288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SRGAN: arXiv:1609.04802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2" t="19319" r="16841" b="14321"/>
          <a:stretch/>
        </p:blipFill>
        <p:spPr>
          <a:xfrm>
            <a:off x="255778" y="1844824"/>
            <a:ext cx="8636702" cy="39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Applications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" y="1375272"/>
            <a:ext cx="4517683" cy="182089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27326" y="3134804"/>
            <a:ext cx="2017910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Ledig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et al. 2016)</a:t>
            </a: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51" y="2086302"/>
            <a:ext cx="3032415" cy="270788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739882" y="4760566"/>
            <a:ext cx="2017910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(Isola et al. 2016)</a:t>
            </a: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96552" y="105273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Single image Super-resolution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" y="3746599"/>
            <a:ext cx="2398273" cy="23982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96552" y="335699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Creating Art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GANGogh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2160" y="1844824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 to image translation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05064"/>
            <a:ext cx="3718473" cy="22310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68114" y="3687837"/>
            <a:ext cx="376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Human Face Generation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StyleGAN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2282" y="1034733"/>
            <a:ext cx="4920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denoising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photo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inpainting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photo blending, structured prediction, semantic-Image-to-Photo translation, exploration in RL, NN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pretraining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….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4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ML Algorithms: from Theory to Practice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3559" y="2589485"/>
            <a:ext cx="8893175" cy="221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Fundamental issues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Concentration of measure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 high-dimensional problems are remarkably predictable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Curse of dimensionality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 without structure, many problems are hopeless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Low-dimensional structure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is essential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ML brings in algorithmic components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Computational constraints are central – 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Finite computation, time, memory, bandwidth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Memory constraints: need for distributed and decentralized procedures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Increasing importance of privacy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Efficient algorithms are essential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only (low-order) polynomial-time methods can ever be implemented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trade-offs between computational complexity and performance?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fundamental barriers due to computational complexity?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Distributed processes are often needed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modern data sets too large to be stored on a single machine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need for methods that operate separately on pieces of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trade-offs between decentralization and performance?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fundamental barriers due to communication complexity?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Privacy and access issues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conflicts between individual privacy and benefits of aggregation?</a:t>
            </a:r>
          </a:p>
        </p:txBody>
      </p:sp>
    </p:spTree>
    <p:extLst>
      <p:ext uri="{BB962C8B-B14F-4D97-AF65-F5344CB8AC3E}">
        <p14:creationId xmlns:p14="http://schemas.microsoft.com/office/powerpoint/2010/main" val="39231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ML in Communication Systems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3" y="526554"/>
            <a:ext cx="8424936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sz="1400" kern="0" dirty="0"/>
              <a:t>Why relevant?</a:t>
            </a:r>
          </a:p>
          <a:p>
            <a:pPr lvl="1">
              <a:defRPr/>
            </a:pPr>
            <a:r>
              <a:rPr lang="en-US" altLang="en-US" sz="1400" kern="0" dirty="0"/>
              <a:t>Taming network complexity (optimum is computationally infeasible)</a:t>
            </a:r>
          </a:p>
          <a:p>
            <a:pPr lvl="1">
              <a:defRPr/>
            </a:pPr>
            <a:r>
              <a:rPr lang="en-US" altLang="en-US" sz="1400" kern="0" dirty="0"/>
              <a:t>Lack of neat models amenable to analysis (model deficit)</a:t>
            </a:r>
          </a:p>
          <a:p>
            <a:pPr lvl="1">
              <a:defRPr/>
            </a:pPr>
            <a:r>
              <a:rPr lang="en-US" altLang="en-US" sz="1400" kern="0" dirty="0"/>
              <a:t>Reducing complexity (algorithm deficit)</a:t>
            </a:r>
          </a:p>
          <a:p>
            <a:pPr lvl="1">
              <a:defRPr/>
            </a:pPr>
            <a:r>
              <a:rPr lang="en-US" altLang="en-US" sz="1400" kern="0" dirty="0"/>
              <a:t>Exploiting large datasets</a:t>
            </a:r>
          </a:p>
          <a:p>
            <a:pPr lvl="1">
              <a:defRPr/>
            </a:pPr>
            <a:endParaRPr lang="en-US" altLang="en-US" sz="1400" kern="0" dirty="0"/>
          </a:p>
          <a:p>
            <a:pPr>
              <a:defRPr/>
            </a:pPr>
            <a:r>
              <a:rPr lang="en-US" altLang="en-US" sz="1400" kern="0" dirty="0"/>
              <a:t>Potential applications</a:t>
            </a:r>
          </a:p>
          <a:p>
            <a:pPr lvl="1"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PHY</a:t>
            </a:r>
            <a:r>
              <a:rPr lang="en-US" altLang="en-US" sz="1400" kern="0" dirty="0"/>
              <a:t>: estimation/prediction, receivers, coding</a:t>
            </a:r>
          </a:p>
          <a:p>
            <a:pPr lvl="1"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MAC/RRM</a:t>
            </a:r>
            <a:r>
              <a:rPr lang="en-US" altLang="en-US" sz="1400" kern="0" dirty="0"/>
              <a:t>: random access, dynamic spectrum access (DSA), handover, admission control, power control</a:t>
            </a:r>
          </a:p>
          <a:p>
            <a:pPr lvl="1"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NET</a:t>
            </a:r>
            <a:r>
              <a:rPr lang="en-US" altLang="en-US" sz="1400" kern="0" dirty="0"/>
              <a:t>: planning, fault identification/self-healing, scheduling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52536" y="3946823"/>
            <a:ext cx="8568952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When to use it?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Traditional engineering flow </a:t>
            </a:r>
            <a:r>
              <a:rPr lang="en-US" altLang="en-US" sz="1400" i="1" kern="0" dirty="0"/>
              <a:t>not applicable </a:t>
            </a:r>
            <a:r>
              <a:rPr lang="en-US" altLang="en-US" sz="1400" kern="0" dirty="0"/>
              <a:t>or </a:t>
            </a:r>
            <a:r>
              <a:rPr lang="en-US" altLang="en-US" sz="1400" i="1" kern="0" dirty="0"/>
              <a:t>inadequate</a:t>
            </a:r>
            <a:r>
              <a:rPr lang="en-US" altLang="en-US" sz="1400" kern="0" dirty="0"/>
              <a:t>: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model deficit: a physics-based model is not available 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algorithm deficit: a model is available, but optimal or near-optimal algorithms are not known or too complex to implement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Large data sets exist or can be created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Task does not require detailed explanations for how the decision was made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Task does not have stringent optimality requirements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Monte Carlo for algorithm deficit and generalization bounds for model deficit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Phenomenon or function being learned does not change rapidly</a:t>
            </a:r>
          </a:p>
        </p:txBody>
      </p:sp>
    </p:spTree>
    <p:extLst>
      <p:ext uri="{BB962C8B-B14F-4D97-AF65-F5344CB8AC3E}">
        <p14:creationId xmlns:p14="http://schemas.microsoft.com/office/powerpoint/2010/main" val="2904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What can ML do for ComSys?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2" y="1124744"/>
            <a:ext cx="8893175" cy="261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sz="1400" b="0" kern="0" dirty="0"/>
              <a:t>Enable us to cope with a massively increasing complexity</a:t>
            </a:r>
          </a:p>
          <a:p>
            <a:pPr>
              <a:defRPr/>
            </a:pPr>
            <a:r>
              <a:rPr lang="en-US" altLang="en-US" sz="1400" b="0" kern="0" dirty="0"/>
              <a:t>Close gap or diminish mismatch between model and reality</a:t>
            </a:r>
          </a:p>
          <a:p>
            <a:pPr>
              <a:defRPr/>
            </a:pPr>
            <a:r>
              <a:rPr lang="en-US" altLang="en-US" sz="1400" b="0" kern="0" dirty="0"/>
              <a:t>Improve performance </a:t>
            </a:r>
          </a:p>
          <a:p>
            <a:pPr>
              <a:defRPr/>
            </a:pPr>
            <a:r>
              <a:rPr lang="en-US" altLang="en-US" sz="1400" b="0" kern="0" dirty="0"/>
              <a:t>Augment existing models/algorithms</a:t>
            </a:r>
          </a:p>
          <a:p>
            <a:pPr>
              <a:defRPr/>
            </a:pPr>
            <a:r>
              <a:rPr lang="en-US" altLang="en-US" sz="1400" b="0" kern="0" dirty="0"/>
              <a:t>Joint optimization of isolated problems</a:t>
            </a:r>
          </a:p>
          <a:p>
            <a:pPr>
              <a:defRPr/>
            </a:pPr>
            <a:r>
              <a:rPr lang="en-US" altLang="en-US" sz="1400" b="0" kern="0" dirty="0"/>
              <a:t>Facilitate self-organizing networks (cognitive network management)</a:t>
            </a:r>
          </a:p>
          <a:p>
            <a:pPr>
              <a:defRPr/>
            </a:pPr>
            <a:r>
              <a:rPr lang="en-US" altLang="en-US" sz="1400" b="0" kern="0" dirty="0"/>
              <a:t>Provide robust predictions (</a:t>
            </a:r>
            <a:r>
              <a:rPr lang="en-US" altLang="en-US" sz="1400" b="0" kern="0" dirty="0" err="1"/>
              <a:t>QoS</a:t>
            </a:r>
            <a:r>
              <a:rPr lang="en-US" altLang="en-US" sz="1400" b="0" kern="0" dirty="0"/>
              <a:t>, anticipatory networking)</a:t>
            </a:r>
          </a:p>
          <a:p>
            <a:pPr>
              <a:defRPr/>
            </a:pPr>
            <a:r>
              <a:rPr lang="en-US" altLang="en-US" sz="1400" b="0" kern="0" dirty="0"/>
              <a:t>….</a:t>
            </a: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359568" y="3893779"/>
            <a:ext cx="8353425" cy="198349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568" y="3933056"/>
            <a:ext cx="835342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spcBef>
                <a:spcPts val="300"/>
              </a:spcBef>
              <a:buNone/>
              <a:defRPr/>
            </a:pPr>
            <a:r>
              <a:rPr lang="en-US" altLang="en-US" sz="1600" b="1" kern="0" dirty="0"/>
              <a:t>Potential challenges</a:t>
            </a:r>
          </a:p>
          <a:p>
            <a:pPr marL="457200" lvl="1" indent="0" algn="ctr">
              <a:spcBef>
                <a:spcPts val="300"/>
              </a:spcBef>
              <a:buNone/>
              <a:defRPr/>
            </a:pPr>
            <a:endParaRPr lang="en-US" altLang="en-US" sz="1400" b="1" kern="0" dirty="0"/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Easy access to (qualitative) data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Inference at PHY layer speed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Hardware implementation &amp; On-Device: Model compression, quantization, pruning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Fast adaptation to changes: online learning, fine tuning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Cost of implementation vs. benefits</a:t>
            </a:r>
          </a:p>
        </p:txBody>
      </p:sp>
    </p:spTree>
    <p:extLst>
      <p:ext uri="{BB962C8B-B14F-4D97-AF65-F5344CB8AC3E}">
        <p14:creationId xmlns:p14="http://schemas.microsoft.com/office/powerpoint/2010/main" val="30638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Deep Learning in ComSys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4221088"/>
            <a:ext cx="4536504" cy="21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1600" kern="0" dirty="0"/>
              <a:t>Lower Layers (PHY/MAC)</a:t>
            </a:r>
          </a:p>
          <a:p>
            <a:pPr>
              <a:defRPr/>
            </a:pPr>
            <a:r>
              <a:rPr lang="en-US" altLang="en-US" sz="1600" b="0" kern="0" dirty="0"/>
              <a:t>Collection of training data is limited</a:t>
            </a:r>
          </a:p>
          <a:p>
            <a:pPr lvl="1">
              <a:defRPr/>
            </a:pPr>
            <a:r>
              <a:rPr lang="en-US" altLang="en-US" sz="1400" b="0" kern="0" dirty="0"/>
              <a:t>Fast time-varying channels and interference</a:t>
            </a:r>
          </a:p>
          <a:p>
            <a:pPr lvl="1">
              <a:defRPr/>
            </a:pPr>
            <a:r>
              <a:rPr lang="en-US" altLang="en-US" sz="1400" b="0" kern="0" dirty="0"/>
              <a:t>Short stationarity interval (V2X: 10-40ms)</a:t>
            </a:r>
          </a:p>
          <a:p>
            <a:pPr lvl="1">
              <a:defRPr/>
            </a:pPr>
            <a:r>
              <a:rPr lang="en-US" altLang="en-US" sz="1400" b="0" kern="0" dirty="0"/>
              <a:t>Distributed data</a:t>
            </a:r>
          </a:p>
          <a:p>
            <a:pPr lvl="1">
              <a:defRPr/>
            </a:pPr>
            <a:r>
              <a:rPr lang="en-US" altLang="en-US" sz="1400" b="0" kern="0" dirty="0"/>
              <a:t>Limitations on computational power/energy</a:t>
            </a: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5220072" y="1539044"/>
            <a:ext cx="3839611" cy="14794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0072" y="1628800"/>
            <a:ext cx="3851920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588" lvl="1" indent="-1588" algn="ctr">
              <a:spcBef>
                <a:spcPts val="300"/>
              </a:spcBef>
              <a:buNone/>
              <a:defRPr/>
            </a:pPr>
            <a:r>
              <a:rPr lang="en-US" altLang="en-US" sz="1600" i="1" kern="0" dirty="0"/>
              <a:t>What might change the picture?</a:t>
            </a:r>
          </a:p>
          <a:p>
            <a:pPr marL="514350" lvl="1" indent="-52388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 Energy efficiency</a:t>
            </a:r>
          </a:p>
          <a:p>
            <a:pPr marL="514350" lvl="1" indent="-52388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 Domain knowledge</a:t>
            </a:r>
          </a:p>
          <a:p>
            <a:pPr marL="514350" lvl="1" indent="-52388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 Choice of performance metrics</a:t>
            </a:r>
          </a:p>
          <a:p>
            <a:pPr marL="514350" lvl="1" indent="-52388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 Amount of training data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716016" y="4293096"/>
            <a:ext cx="4536504" cy="21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1600" kern="0" dirty="0"/>
              <a:t>Higher Layers</a:t>
            </a:r>
          </a:p>
          <a:p>
            <a:pPr>
              <a:defRPr/>
            </a:pPr>
            <a:r>
              <a:rPr lang="en-US" altLang="en-US" sz="1600" b="0" kern="0" dirty="0"/>
              <a:t>Huge datasets are available but</a:t>
            </a:r>
          </a:p>
          <a:p>
            <a:pPr lvl="1">
              <a:defRPr/>
            </a:pPr>
            <a:r>
              <a:rPr lang="en-US" altLang="en-US" sz="1400" kern="0" dirty="0"/>
              <a:t>Incomplete data (missing measurements for long periods)</a:t>
            </a:r>
          </a:p>
          <a:p>
            <a:pPr lvl="1">
              <a:defRPr/>
            </a:pPr>
            <a:r>
              <a:rPr lang="en-US" altLang="en-US" sz="1400" kern="0" dirty="0"/>
              <a:t>Erroneous data (e.g. software bugs)</a:t>
            </a:r>
          </a:p>
          <a:p>
            <a:pPr lvl="1">
              <a:defRPr/>
            </a:pPr>
            <a:r>
              <a:rPr lang="en-US" altLang="en-US" sz="1400" kern="0" dirty="0"/>
              <a:t>Misaligned data (different times)</a:t>
            </a:r>
          </a:p>
          <a:p>
            <a:pPr lvl="1">
              <a:defRPr/>
            </a:pPr>
            <a:r>
              <a:rPr lang="en-US" altLang="en-US" sz="1400" kern="0" dirty="0"/>
              <a:t>Time series (</a:t>
            </a:r>
            <a:r>
              <a:rPr lang="en-US" altLang="en-US" sz="1400" kern="0" dirty="0" err="1"/>
              <a:t>i.i.d</a:t>
            </a:r>
            <a:r>
              <a:rPr lang="en-US" altLang="en-US" sz="1400" kern="0" dirty="0"/>
              <a:t>. unrealistic)</a:t>
            </a:r>
            <a:endParaRPr lang="en-US" altLang="en-US" sz="1400" b="0" kern="0" dirty="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36281" y="4394914"/>
            <a:ext cx="0" cy="19263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" y="1401527"/>
            <a:ext cx="4598941" cy="2456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8839" y="3786935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1078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/>
          <p:cNvSpPr>
            <a:spLocks noChangeArrowheads="1"/>
          </p:cNvSpPr>
          <p:nvPr/>
        </p:nvSpPr>
        <p:spPr bwMode="auto">
          <a:xfrm>
            <a:off x="359568" y="1085467"/>
            <a:ext cx="8353425" cy="183947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ML in ComSys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8" name="Rounded Rectangle 4"/>
          <p:cNvSpPr>
            <a:spLocks noChangeArrowheads="1"/>
          </p:cNvSpPr>
          <p:nvPr/>
        </p:nvSpPr>
        <p:spPr bwMode="auto">
          <a:xfrm>
            <a:off x="380069" y="3068960"/>
            <a:ext cx="8353425" cy="3024336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569" y="1124744"/>
            <a:ext cx="835342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spcBef>
                <a:spcPts val="300"/>
              </a:spcBef>
              <a:buNone/>
              <a:defRPr/>
            </a:pPr>
            <a:r>
              <a:rPr lang="en-US" altLang="en-US" sz="1600" b="1" kern="0" dirty="0"/>
              <a:t>Potential advantages</a:t>
            </a:r>
          </a:p>
          <a:p>
            <a:pPr marL="457200" lvl="1" indent="0" algn="ctr">
              <a:spcBef>
                <a:spcPts val="300"/>
              </a:spcBef>
              <a:buNone/>
              <a:defRPr/>
            </a:pPr>
            <a:r>
              <a:rPr lang="en-US" altLang="en-US" sz="800" b="1" kern="0" dirty="0"/>
              <a:t> 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lower cost and faster development</a:t>
            </a:r>
          </a:p>
          <a:p>
            <a:pPr lvl="2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if collecting data is less expensive/quicker than acquiring a physics-based model or an optimal algorithm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reduced implementation complexity</a:t>
            </a:r>
          </a:p>
          <a:p>
            <a:pPr lvl="2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if hypothesis class contains low-complexity machines</a:t>
            </a:r>
            <a:endParaRPr lang="en-US" altLang="en-US" sz="1400" kern="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2397" y="3212902"/>
            <a:ext cx="8368768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spcBef>
                <a:spcPts val="300"/>
              </a:spcBef>
              <a:buNone/>
              <a:defRPr/>
            </a:pPr>
            <a:r>
              <a:rPr lang="en-US" altLang="en-US" sz="1600" b="1" kern="0" dirty="0"/>
              <a:t>Potential Disadvantages</a:t>
            </a:r>
          </a:p>
          <a:p>
            <a:pPr marL="457200" lvl="1" indent="0" algn="ctr">
              <a:spcBef>
                <a:spcPts val="300"/>
              </a:spcBef>
              <a:buNone/>
              <a:defRPr/>
            </a:pPr>
            <a:r>
              <a:rPr lang="en-US" altLang="en-US" sz="800" b="1" kern="0" dirty="0"/>
              <a:t> 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Training &amp; Labeled data (overhead &amp; availability)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Robust performance (worst-case)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suboptimal performance and limited performance guarantees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we explain our decisions? Limited interpretability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Generalization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Algorithm/System interoperability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Independent training (e.g., UE with different capabilities)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systems are complex, not easy to define goal function and metrics</a:t>
            </a:r>
          </a:p>
          <a:p>
            <a:pPr marL="457200" lvl="1" indent="0">
              <a:spcBef>
                <a:spcPts val="300"/>
              </a:spcBef>
              <a:buNone/>
              <a:defRPr/>
            </a:pPr>
            <a:r>
              <a:rPr lang="en-US" altLang="en-US" sz="1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en-US" sz="1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200" dirty="0"/>
              <a:t>NR radio access has more than 1000 configurable parameters per UE)</a:t>
            </a:r>
            <a:endParaRPr lang="en-US" altLang="en-US" sz="1200" i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13546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Course Overview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124744"/>
            <a:ext cx="7056784" cy="51845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Logistics</a:t>
            </a:r>
          </a:p>
          <a:p>
            <a:pPr lvl="1">
              <a:defRPr/>
            </a:pPr>
            <a:r>
              <a:rPr lang="en-US" altLang="en-US" sz="1400" kern="0" dirty="0"/>
              <a:t>14 sessions: 11 lectures + 3 Lab sessions (1-2 lectures may be revisions)</a:t>
            </a:r>
          </a:p>
          <a:p>
            <a:pPr lvl="1">
              <a:defRPr/>
            </a:pPr>
            <a:r>
              <a:rPr lang="en-US" sz="1400" dirty="0"/>
              <a:t>Attendance to the lab is mandatory</a:t>
            </a:r>
          </a:p>
          <a:p>
            <a:pPr lvl="1">
              <a:defRPr/>
            </a:pPr>
            <a:r>
              <a:rPr lang="en-US" sz="1400" dirty="0"/>
              <a:t>Lab reports/notebooks are graded</a:t>
            </a:r>
            <a:endParaRPr lang="en-US" altLang="en-US" sz="1400" kern="0" dirty="0"/>
          </a:p>
          <a:p>
            <a:pPr lvl="1">
              <a:defRPr/>
            </a:pPr>
            <a:r>
              <a:rPr lang="en-US" altLang="en-US" sz="1400" kern="0" dirty="0"/>
              <a:t>No HWs but exercises will be solved in the class from time to time</a:t>
            </a:r>
          </a:p>
          <a:p>
            <a:pPr lvl="1">
              <a:defRPr/>
            </a:pPr>
            <a:r>
              <a:rPr lang="en-US" altLang="en-US" sz="1400" kern="0" dirty="0"/>
              <a:t>Recap in the beginning of each lecture</a:t>
            </a:r>
          </a:p>
          <a:p>
            <a:pPr marL="457200" lvl="1" indent="0">
              <a:buNone/>
              <a:defRPr/>
            </a:pPr>
            <a:endParaRPr lang="en-US" altLang="en-US" sz="14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180529" y="5229200"/>
            <a:ext cx="9073009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Communication</a:t>
            </a:r>
          </a:p>
          <a:p>
            <a:pPr lvl="1">
              <a:defRPr/>
            </a:pPr>
            <a:r>
              <a:rPr lang="en-US" altLang="en-US" sz="1400" kern="0" dirty="0"/>
              <a:t>Email: </a:t>
            </a:r>
            <a:r>
              <a:rPr lang="en-US" altLang="en-US" sz="1400" kern="0" dirty="0">
                <a:solidFill>
                  <a:srgbClr val="0070C0"/>
                </a:solidFill>
                <a:hlinkClick r:id="rId3"/>
              </a:rPr>
              <a:t>fotios.stavrou@eurecom.fr</a:t>
            </a:r>
            <a:r>
              <a:rPr lang="en-US" altLang="en-US" sz="1400" kern="0" dirty="0">
                <a:solidFill>
                  <a:srgbClr val="0070C0"/>
                </a:solidFill>
              </a:rPr>
              <a:t>  (responsible teacher),</a:t>
            </a:r>
          </a:p>
          <a:p>
            <a:pPr lvl="1">
              <a:defRPr/>
            </a:pPr>
            <a:r>
              <a:rPr lang="en-US" altLang="en-US" sz="1400" kern="0" dirty="0"/>
              <a:t>Office: 315</a:t>
            </a:r>
          </a:p>
          <a:p>
            <a:pPr lvl="1">
              <a:defRPr/>
            </a:pPr>
            <a:r>
              <a:rPr lang="en-US" altLang="en-US" sz="1400" kern="0" dirty="0"/>
              <a:t>Office hours: by appointment, just drop me an email to schedule a meeting (in-person or remote)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80530" y="4076998"/>
            <a:ext cx="7416825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Assessment</a:t>
            </a:r>
          </a:p>
          <a:p>
            <a:pPr lvl="1">
              <a:defRPr/>
            </a:pPr>
            <a:r>
              <a:rPr lang="en-US" altLang="en-US" sz="1400" kern="0" dirty="0"/>
              <a:t>Final Exam 70% (written)</a:t>
            </a:r>
          </a:p>
          <a:p>
            <a:pPr lvl="1">
              <a:defRPr/>
            </a:pPr>
            <a:r>
              <a:rPr lang="en-US" altLang="en-US" sz="1400" kern="0" dirty="0"/>
              <a:t>Lab 30%</a:t>
            </a:r>
          </a:p>
          <a:p>
            <a:pPr lvl="1">
              <a:defRPr/>
            </a:pPr>
            <a:r>
              <a:rPr lang="en-US" altLang="en-US" sz="1400" kern="0" dirty="0"/>
              <a:t>Project – optional (20% bonus)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180531" y="2852936"/>
            <a:ext cx="7416825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Materials</a:t>
            </a:r>
          </a:p>
          <a:p>
            <a:pPr lvl="1">
              <a:defRPr/>
            </a:pPr>
            <a:r>
              <a:rPr lang="en-US" altLang="en-US" sz="1400" kern="0" dirty="0"/>
              <a:t>No textbook required</a:t>
            </a:r>
          </a:p>
          <a:p>
            <a:pPr lvl="1">
              <a:defRPr/>
            </a:pPr>
            <a:r>
              <a:rPr lang="en-US" altLang="en-US" sz="1400" kern="0" dirty="0"/>
              <a:t>Lecture slides and exercises solved in class</a:t>
            </a:r>
          </a:p>
          <a:p>
            <a:pPr lvl="1">
              <a:defRPr/>
            </a:pPr>
            <a:r>
              <a:rPr lang="en-US" altLang="en-US" sz="1400" kern="0" dirty="0"/>
              <a:t>Suggested readings and online resources will be posted (</a:t>
            </a:r>
            <a:r>
              <a:rPr lang="en-US" altLang="en-US" sz="1400" i="1" kern="0" dirty="0"/>
              <a:t>feel free to ask for more!</a:t>
            </a:r>
            <a:r>
              <a:rPr lang="en-US" altLang="en-US" sz="1400" kern="0" dirty="0"/>
              <a:t>)</a:t>
            </a:r>
            <a:endParaRPr lang="en-US" altLang="en-US" sz="1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The Problem of Complexity in Wireless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52536" y="980728"/>
            <a:ext cx="9361040" cy="30243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Degrees of Freedom in wireless systems are expanding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Antennas, channels, bands, codes, bandwidths, beams, modes, …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0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Types and effects of impairments continue to grow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Rising noise floor, sources of interference, hardware imperfections,…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0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Spectrum environment and channel models are more difficult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Number of devices, dense urban environments, unlicensed operation, etc.,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0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Number of vectors for optimization is steadily increasing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Dynamic radio behaviors, power usage (at both UE and BS), throughput, latency,…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52536" y="4005064"/>
            <a:ext cx="9396536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buNone/>
              <a:defRPr/>
            </a:pPr>
            <a:r>
              <a:rPr lang="en-US" altLang="en-US" sz="1600" b="1" kern="0" dirty="0">
                <a:solidFill>
                  <a:srgbClr val="990000"/>
                </a:solidFill>
              </a:rPr>
              <a:t>Challenges in Wireless Broadband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5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Make Wireless 5G+ and IoT Scale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Increase Device Performance and Density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Drastically reduce power consumption &amp; device cost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5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Real Time Wireless Analytics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Recognize device failures &amp; wireless cyber attacks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Learn from pattern of life, identify threats, anomalies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Minimize cost and engineering time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16016" y="4392186"/>
            <a:ext cx="4613817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Optimize Radio System Deployments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Efficient planning of 5G, LTE-U &amp; IoT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Intelligent spectrum sharing strategies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5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Deployable Software Capabilities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Cloud managed infrastructure &amp; optimization</a:t>
            </a:r>
            <a:endParaRPr lang="en-US" altLang="en-US" sz="10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863111"/>
            <a:ext cx="1062855" cy="1385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517" y="2320274"/>
            <a:ext cx="1682987" cy="10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Coping with Wireless Complexity (or Not?)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24544" y="980654"/>
            <a:ext cx="957706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Complexity creates an extremely difficult design/optimization problem !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8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Tools and methods for designing and optimizing wireless systems have </a:t>
            </a:r>
            <a:r>
              <a:rPr lang="en-US" altLang="en-US" sz="1600" b="1" kern="0" dirty="0"/>
              <a:t>not</a:t>
            </a:r>
            <a:r>
              <a:rPr lang="en-US" altLang="en-US" sz="1600" kern="0" dirty="0"/>
              <a:t> scaled with the problem complexity.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8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Today systems are designed &amp; optimized in modular/piecemeal fashion and then glued together.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This approach precludes end-to-end optimization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Often requires simplified world models within each module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Both result in sub-optimal solutions to todays communications systems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0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Trend: End-to-End Learning/Optimization …using real-world data instead of toy models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i="1" kern="0" dirty="0"/>
              <a:t>Would that solve the problem ??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0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068960"/>
            <a:ext cx="5760640" cy="19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1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Big Data in Wireless Networks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052736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Wireless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Generated by wireless users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Useful info about activity patterns vs. </a:t>
            </a:r>
            <a:r>
              <a:rPr lang="en-US" altLang="en-US" sz="1400" kern="0" dirty="0" err="1"/>
              <a:t>frq</a:t>
            </a:r>
            <a:r>
              <a:rPr lang="en-US" altLang="en-US" sz="1400" kern="0" dirty="0"/>
              <a:t>, time, space (</a:t>
            </a:r>
            <a:r>
              <a:rPr lang="en-US" altLang="en-US" sz="1400" i="1" kern="0" dirty="0"/>
              <a:t>“radio map”</a:t>
            </a:r>
            <a:r>
              <a:rPr lang="en-US" altLang="en-US" sz="1400" kern="0" dirty="0"/>
              <a:t>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used to infer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Traffic/demand variation over time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Interference levels at different frequencies 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200" kern="0" dirty="0"/>
              <a:t>Congestion at different locations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exploited for proactive resource management, network planning,…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180528" y="3068886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Cloud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Generated by streaming/download of content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Similarities and correlation in users’ preferences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used to infer content popularity distribution, predict future demands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exploited for proactive caching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72964" y="4509046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400" b="1" kern="0" dirty="0"/>
              <a:t>Social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Generated by social media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Rich info on context, preferences of individuals or social groups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used to predict user behavior, context-aware networking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Can be exploited for market ads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9" name="Rounded Rectangle 32"/>
          <p:cNvSpPr>
            <a:spLocks noChangeArrowheads="1"/>
          </p:cNvSpPr>
          <p:nvPr/>
        </p:nvSpPr>
        <p:spPr bwMode="auto">
          <a:xfrm>
            <a:off x="1115616" y="5949950"/>
            <a:ext cx="6552728" cy="33813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1115616" y="5949950"/>
            <a:ext cx="65527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0" dirty="0">
                <a:solidFill>
                  <a:srgbClr val="002060"/>
                </a:solidFill>
                <a:latin typeface="Lucida Console" panose="020B0609040504020204" pitchFamily="49" charset="0"/>
              </a:rPr>
              <a:t>Data driven vs. Data-informed approach</a:t>
            </a:r>
          </a:p>
        </p:txBody>
      </p:sp>
    </p:spTree>
    <p:extLst>
      <p:ext uri="{BB962C8B-B14F-4D97-AF65-F5344CB8AC3E}">
        <p14:creationId xmlns:p14="http://schemas.microsoft.com/office/powerpoint/2010/main" val="309470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Emerging Wireless Network Architectures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7" y="3917871"/>
            <a:ext cx="4304173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600" b="1" kern="0" dirty="0"/>
              <a:t>Edge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PHY</a:t>
            </a:r>
            <a:r>
              <a:rPr lang="en-US" altLang="en-US" sz="1400" kern="0" dirty="0"/>
              <a:t>: Baseband signals, (multi-RAT) channel quality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MAC/ Link</a:t>
            </a:r>
            <a:r>
              <a:rPr lang="en-US" altLang="en-US" sz="1400" kern="0" dirty="0"/>
              <a:t>: Throughput, FER, random access load and latency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NET</a:t>
            </a:r>
            <a:r>
              <a:rPr lang="en-US" altLang="en-US" sz="1400" kern="0" dirty="0"/>
              <a:t>: Location, traffic loads across services, users’ device types, battery levels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APP</a:t>
            </a:r>
            <a:r>
              <a:rPr lang="en-US" altLang="en-US" sz="1400" kern="0" dirty="0"/>
              <a:t>: Users’ preferences, content demands, computing loads, </a:t>
            </a:r>
            <a:r>
              <a:rPr lang="en-US" altLang="en-US" sz="1400" kern="0" dirty="0" err="1"/>
              <a:t>QoS</a:t>
            </a:r>
            <a:r>
              <a:rPr lang="en-US" altLang="en-US" sz="1400" kern="0" dirty="0"/>
              <a:t>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37" y="3835708"/>
            <a:ext cx="5069801" cy="2350217"/>
          </a:xfrm>
          <a:prstGeom prst="rect">
            <a:avLst/>
          </a:prstGeom>
        </p:spPr>
      </p:pic>
      <p:pic>
        <p:nvPicPr>
          <p:cNvPr id="14" name="Picture 9" descr="edge-computing-diagram-1024x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953567"/>
            <a:ext cx="504251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716016" y="2060848"/>
            <a:ext cx="4304173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600" b="1" kern="0" dirty="0"/>
              <a:t>Cloud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NET</a:t>
            </a:r>
            <a:r>
              <a:rPr lang="en-US" altLang="en-US" sz="1400" kern="0" dirty="0"/>
              <a:t>: Mobility patterns, network-wide traffic statistics, outage rates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>
                <a:solidFill>
                  <a:srgbClr val="0070C0"/>
                </a:solidFill>
              </a:rPr>
              <a:t>APP</a:t>
            </a:r>
            <a:r>
              <a:rPr lang="en-US" altLang="en-US" sz="1400" kern="0" dirty="0"/>
              <a:t>: User’s behavior patterns, subscription information, service usage statistics, TCP/IP traffic statistics</a:t>
            </a:r>
          </a:p>
        </p:txBody>
      </p:sp>
    </p:spTree>
    <p:extLst>
      <p:ext uri="{BB962C8B-B14F-4D97-AF65-F5344CB8AC3E}">
        <p14:creationId xmlns:p14="http://schemas.microsoft.com/office/powerpoint/2010/main" val="374315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Big Data 4V’s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76256" y="4869160"/>
            <a:ext cx="1008112" cy="2160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buNone/>
              <a:defRPr/>
            </a:pPr>
            <a:r>
              <a:rPr lang="en-US" altLang="en-US" sz="900" kern="0" dirty="0">
                <a:solidFill>
                  <a:schemeClr val="bg1">
                    <a:lumMod val="65000"/>
                  </a:schemeClr>
                </a:solidFill>
              </a:rPr>
              <a:t>Source: NVIDIA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5" y="1772816"/>
            <a:ext cx="748289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4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EB981-E4BA-43E9-986C-0F6C4410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183344"/>
            <a:ext cx="3772378" cy="2080749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Wireless Ecosystem Evolution &amp; Trends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24171" y="980728"/>
            <a:ext cx="92166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Emerging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Cyber-Physical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Mission-Critical Interactive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Systems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The Rise of Machines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 swarm robotics, self-driving vehicles, smart IoT, …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Networked Apps &amp; Services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 reliable real-time communication, autonomous interactions, automated timely decision making in a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sense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compute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actuate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cycle</a:t>
            </a:r>
          </a:p>
        </p:txBody>
      </p:sp>
      <p:pic>
        <p:nvPicPr>
          <p:cNvPr id="9222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8" y="2420888"/>
            <a:ext cx="3971354" cy="33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ecentralizedD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55258"/>
            <a:ext cx="3317692" cy="199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03881" y="4506261"/>
            <a:ext cx="57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IoT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</p:spTree>
    <p:extLst>
      <p:ext uri="{BB962C8B-B14F-4D97-AF65-F5344CB8AC3E}">
        <p14:creationId xmlns:p14="http://schemas.microsoft.com/office/powerpoint/2010/main" val="21317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Pressing Extreme Demands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24171" y="980728"/>
            <a:ext cx="92166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From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Connected Things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Connected Intelligence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6G = Wireless for Intelligent Machines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6G Wireless should support the needs of networked intelligent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2810"/>
          <a:stretch/>
        </p:blipFill>
        <p:spPr>
          <a:xfrm>
            <a:off x="6371934" y="1939955"/>
            <a:ext cx="2256734" cy="2137117"/>
          </a:xfrm>
          <a:prstGeom prst="rect">
            <a:avLst/>
          </a:prstGeom>
        </p:spPr>
      </p:pic>
      <p:pic>
        <p:nvPicPr>
          <p:cNvPr id="10" name="Picture 2" descr="Autonomous cars on the stree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" y="2222264"/>
            <a:ext cx="5135664" cy="33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11960" y="4797152"/>
            <a:ext cx="1152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Viatech.com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95287" y="5760258"/>
            <a:ext cx="8353425" cy="47705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95287" y="5733256"/>
            <a:ext cx="835342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Do we know 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how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to do it?          Are we equipped necessary theory &amp;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algos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08" y="4124821"/>
            <a:ext cx="3491880" cy="1536427"/>
          </a:xfrm>
          <a:prstGeom prst="rect">
            <a:avLst/>
          </a:prstGeom>
        </p:spPr>
      </p:pic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</p:spTree>
    <p:extLst>
      <p:ext uri="{BB962C8B-B14F-4D97-AF65-F5344CB8AC3E}">
        <p14:creationId xmlns:p14="http://schemas.microsoft.com/office/powerpoint/2010/main" val="1294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Communication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F74119-3CF3-465E-A441-D5DDFD38D994}" type="datetime1">
              <a:rPr lang="fr-FR" smtClean="0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B48E6A13-9A51-4F5C-902D-23FBC8D1671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827584" y="2564904"/>
            <a:ext cx="1944216" cy="5759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Transmitter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209434" y="2564772"/>
            <a:ext cx="194421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Receiver</a:t>
            </a:r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 bwMode="auto">
          <a:xfrm>
            <a:off x="107504" y="2852804"/>
            <a:ext cx="720080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Connector 19"/>
          <p:cNvCxnSpPr>
            <a:stCxn id="17" idx="3"/>
          </p:cNvCxnSpPr>
          <p:nvPr/>
        </p:nvCxnSpPr>
        <p:spPr bwMode="auto">
          <a:xfrm>
            <a:off x="8153650" y="2852804"/>
            <a:ext cx="59481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2771800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3131567" y="2636912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2" name="Isosceles Triangle 11"/>
          <p:cNvSpPr/>
          <p:nvPr/>
        </p:nvSpPr>
        <p:spPr bwMode="auto">
          <a:xfrm rot="10800000">
            <a:off x="3015118" y="2484778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5876962" y="2645030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30" name="Isosceles Triangle 29"/>
          <p:cNvSpPr/>
          <p:nvPr/>
        </p:nvSpPr>
        <p:spPr bwMode="auto">
          <a:xfrm rot="10800000">
            <a:off x="5760513" y="2492896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5876961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3" name="Cloud 12"/>
          <p:cNvSpPr/>
          <p:nvPr/>
        </p:nvSpPr>
        <p:spPr bwMode="auto">
          <a:xfrm>
            <a:off x="3657753" y="2296542"/>
            <a:ext cx="1676340" cy="968875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blipFill>
                <a:blip r:embed="rId5"/>
                <a:stretch>
                  <a:fillRect t="-4918" r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758" y="4194066"/>
                <a:ext cx="3716633" cy="159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ea typeface="Cambria Math" panose="02040503050406030204" pitchFamily="18" charset="0"/>
                  </a:rPr>
                  <a:t>with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b="0" dirty="0">
                    <a:ea typeface="Cambria Math" panose="02040503050406030204" pitchFamily="18" charset="0"/>
                  </a:rPr>
                  <a:t>Rate: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sz="1500" dirty="0"/>
                  <a:t>bits/channel use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58" y="4194066"/>
                <a:ext cx="3716633" cy="1599284"/>
              </a:xfrm>
              <a:prstGeom prst="rect">
                <a:avLst/>
              </a:prstGeom>
              <a:blipFill>
                <a:blip r:embed="rId6"/>
                <a:stretch>
                  <a:fillRect l="-1149" t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76600" y="3553449"/>
                <a:ext cx="300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Goal: minimize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553449"/>
                <a:ext cx="3005859" cy="369332"/>
              </a:xfrm>
              <a:prstGeom prst="rect">
                <a:avLst/>
              </a:prstGeom>
              <a:blipFill>
                <a:blip r:embed="rId7"/>
                <a:stretch>
                  <a:fillRect l="-182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490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Communication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F74119-3CF3-465E-A441-D5DDFD38D994}" type="datetime1">
              <a:rPr lang="fr-FR" smtClean="0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B48E6A13-9A51-4F5C-902D-23FBC8D1671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827584" y="2564904"/>
            <a:ext cx="1944216" cy="5759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Transmitter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209434" y="2564772"/>
            <a:ext cx="194421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Receiver</a:t>
            </a:r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 bwMode="auto">
          <a:xfrm>
            <a:off x="107504" y="2852804"/>
            <a:ext cx="720080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Connector 19"/>
          <p:cNvCxnSpPr>
            <a:stCxn id="17" idx="3"/>
          </p:cNvCxnSpPr>
          <p:nvPr/>
        </p:nvCxnSpPr>
        <p:spPr bwMode="auto">
          <a:xfrm>
            <a:off x="8153650" y="2852804"/>
            <a:ext cx="59481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2771800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3131567" y="2636912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2" name="Isosceles Triangle 11"/>
          <p:cNvSpPr/>
          <p:nvPr/>
        </p:nvSpPr>
        <p:spPr bwMode="auto">
          <a:xfrm rot="10800000">
            <a:off x="3015118" y="2484778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5876962" y="2645030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30" name="Isosceles Triangle 29"/>
          <p:cNvSpPr/>
          <p:nvPr/>
        </p:nvSpPr>
        <p:spPr bwMode="auto">
          <a:xfrm rot="10800000">
            <a:off x="5760513" y="2492896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5876961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3" name="Cloud 12"/>
          <p:cNvSpPr/>
          <p:nvPr/>
        </p:nvSpPr>
        <p:spPr bwMode="auto">
          <a:xfrm>
            <a:off x="3657753" y="2296542"/>
            <a:ext cx="1676340" cy="968875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blipFill>
                <a:blip r:embed="rId5"/>
                <a:stretch>
                  <a:fillRect t="-4918" r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71800" y="1156923"/>
            <a:ext cx="350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Physical channel model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Mismatched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4495923" y="1848800"/>
            <a:ext cx="0" cy="3167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855244" y="4127772"/>
            <a:ext cx="350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Modular block structure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Sub optimal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39552" y="4725144"/>
            <a:ext cx="936104" cy="3369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Coding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619672" y="4725144"/>
            <a:ext cx="1193691" cy="3369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4502866"/>
            <a:ext cx="136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156" y="4509120"/>
            <a:ext cx="136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287" y="4565258"/>
            <a:ext cx="3262313" cy="61206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663825" y="3265417"/>
            <a:ext cx="539750" cy="8623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5417537" y="3227677"/>
            <a:ext cx="986123" cy="8723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6299448" y="4737160"/>
            <a:ext cx="936104" cy="3369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Synchro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379568" y="4737160"/>
            <a:ext cx="1193691" cy="3369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Equalization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26052" y="4509120"/>
            <a:ext cx="136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774183" y="4577274"/>
            <a:ext cx="3262313" cy="61206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32441" y="4509120"/>
            <a:ext cx="611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8252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 animBg="1"/>
      <p:bldP spid="32" grpId="0" animBg="1"/>
      <p:bldP spid="7" grpId="0"/>
      <p:bldP spid="33" grpId="0"/>
      <p:bldP spid="8" grpId="0" animBg="1"/>
      <p:bldP spid="36" grpId="0" animBg="1"/>
      <p:bldP spid="42" grpId="0" animBg="1"/>
      <p:bldP spid="43" grpId="0"/>
      <p:bldP spid="44" grpId="0" animBg="1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Limits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F74119-3CF3-465E-A441-D5DDFD38D994}" type="datetime1">
              <a:rPr lang="fr-FR" smtClean="0"/>
              <a:pPr>
                <a:defRPr/>
              </a:pPr>
              <a:t>19/02/2024</a:t>
            </a:fld>
            <a:r>
              <a:rPr lang="fr-FR"/>
              <a:t> -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B48E6A13-9A51-4F5C-902D-23FBC8D1671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80528" y="1052736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Extremely close for point-to-point channels (linear channels)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Channel capacity not fully known in most wireless channels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Channels without models: </a:t>
            </a:r>
            <a:r>
              <a:rPr lang="en-US" altLang="en-US" sz="1400" i="1" kern="0" dirty="0" err="1"/>
              <a:t>mmWave</a:t>
            </a:r>
            <a:r>
              <a:rPr lang="en-US" altLang="en-US" sz="1400" i="1" kern="0" dirty="0"/>
              <a:t>, THz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Time-varying channels.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Channels with interference or relays.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Cellular systems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Ad hoc and sensor networks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Channels with delay/energy/€€€ constraints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683568" y="2204864"/>
            <a:ext cx="7992888" cy="43212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636986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1948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45198" y="26369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18463" y="26369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1993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61899" y="263698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25023" y="263698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53523" y="263698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1996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024" y="1752565"/>
            <a:ext cx="128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Shannon limit definition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62638" y="1743199"/>
            <a:ext cx="1289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LDPC codes</a:t>
            </a:r>
          </a:p>
          <a:p>
            <a:pPr algn="ctr"/>
            <a:r>
              <a:rPr lang="en-US" sz="1000" dirty="0"/>
              <a:t>R. </a:t>
            </a:r>
            <a:r>
              <a:rPr lang="en-US" sz="1000" dirty="0" err="1"/>
              <a:t>Gallager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2790615" y="1733833"/>
            <a:ext cx="181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Turbo codes</a:t>
            </a:r>
          </a:p>
          <a:p>
            <a:pPr algn="ctr"/>
            <a:r>
              <a:rPr lang="en-US" sz="1000" dirty="0"/>
              <a:t>C. </a:t>
            </a:r>
            <a:r>
              <a:rPr lang="en-US" sz="1000" dirty="0" err="1"/>
              <a:t>Berrou</a:t>
            </a:r>
            <a:r>
              <a:rPr lang="en-US" sz="1000" dirty="0"/>
              <a:t> &amp; A. </a:t>
            </a:r>
            <a:r>
              <a:rPr lang="en-US" sz="1000" dirty="0" err="1"/>
              <a:t>Glavieux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347864" y="2282425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90000"/>
                </a:solidFill>
              </a:rPr>
              <a:t>0.7 dB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19594" y="1700808"/>
            <a:ext cx="12896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LDPC codes</a:t>
            </a:r>
          </a:p>
          <a:p>
            <a:pPr algn="ctr"/>
            <a:r>
              <a:rPr lang="en-US" sz="1200" i="1" dirty="0"/>
              <a:t>rediscovered</a:t>
            </a:r>
          </a:p>
          <a:p>
            <a:pPr algn="ctr"/>
            <a:r>
              <a:rPr lang="en-US" sz="1000" dirty="0"/>
              <a:t>MacKay &amp; Neal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41884" y="1733833"/>
            <a:ext cx="181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LDPC Codes</a:t>
            </a:r>
          </a:p>
          <a:p>
            <a:pPr algn="ctr"/>
            <a:r>
              <a:rPr lang="en-US" sz="1000" dirty="0" err="1"/>
              <a:t>S.Y.Chung</a:t>
            </a:r>
            <a:r>
              <a:rPr lang="en-US" sz="1000" dirty="0"/>
              <a:t> et al.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12160" y="2276872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90000"/>
                </a:solidFill>
              </a:rPr>
              <a:t>0.0045 dB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87338" y="1743199"/>
            <a:ext cx="181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Polar Codes</a:t>
            </a:r>
          </a:p>
          <a:p>
            <a:pPr algn="ctr"/>
            <a:r>
              <a:rPr lang="en-US" sz="1000" dirty="0"/>
              <a:t>E. </a:t>
            </a:r>
            <a:r>
              <a:rPr lang="en-US" sz="1000" dirty="0" err="1"/>
              <a:t>Arikan</a:t>
            </a:r>
            <a:endParaRPr 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7236296" y="2276872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90000"/>
                </a:solidFill>
              </a:rPr>
              <a:t>~ 0.000 dB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1914" y="2292260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990000"/>
                </a:solidFill>
              </a:rPr>
              <a:t>E</a:t>
            </a:r>
            <a:r>
              <a:rPr lang="en-US" sz="1000" baseline="-25000" dirty="0" err="1">
                <a:solidFill>
                  <a:srgbClr val="990000"/>
                </a:solidFill>
              </a:rPr>
              <a:t>b</a:t>
            </a:r>
            <a:r>
              <a:rPr lang="en-US" sz="1000" dirty="0">
                <a:solidFill>
                  <a:srgbClr val="990000"/>
                </a:solidFill>
              </a:rPr>
              <a:t>/N</a:t>
            </a:r>
            <a:r>
              <a:rPr lang="en-US" sz="1000" baseline="-25000" dirty="0">
                <a:solidFill>
                  <a:srgbClr val="990000"/>
                </a:solidFill>
              </a:rPr>
              <a:t>0</a:t>
            </a:r>
            <a:r>
              <a:rPr lang="en-US" sz="1000" dirty="0">
                <a:solidFill>
                  <a:srgbClr val="990000"/>
                </a:solidFill>
              </a:rPr>
              <a:t> = -1.59 dB</a:t>
            </a:r>
          </a:p>
        </p:txBody>
      </p:sp>
    </p:spTree>
    <p:extLst>
      <p:ext uri="{BB962C8B-B14F-4D97-AF65-F5344CB8AC3E}">
        <p14:creationId xmlns:p14="http://schemas.microsoft.com/office/powerpoint/2010/main" val="401992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Project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9" y="980728"/>
            <a:ext cx="9145017" cy="50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r>
              <a:rPr lang="en-US" altLang="en-US" sz="1600" b="1" kern="0" dirty="0"/>
              <a:t>Types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kern="0" dirty="0">
                <a:solidFill>
                  <a:srgbClr val="0070C0"/>
                </a:solidFill>
              </a:rPr>
              <a:t>Applied</a:t>
            </a:r>
            <a:r>
              <a:rPr lang="en-US" altLang="en-US" sz="1500" kern="0" dirty="0"/>
              <a:t>: implement ML algorithms and apply them to real-world problems and tasks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kern="0" dirty="0">
                <a:solidFill>
                  <a:srgbClr val="0070C0"/>
                </a:solidFill>
              </a:rPr>
              <a:t>Algorithmic</a:t>
            </a:r>
            <a:r>
              <a:rPr lang="en-US" altLang="en-US" sz="1500" kern="0" dirty="0"/>
              <a:t>: </a:t>
            </a:r>
            <a:r>
              <a:rPr lang="en-US" sz="1500" dirty="0"/>
              <a:t>develop a new ML algorithm or extend an existing algorithm </a:t>
            </a:r>
            <a:endParaRPr lang="en-US" altLang="en-US" sz="15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kern="0" dirty="0">
                <a:solidFill>
                  <a:srgbClr val="0070C0"/>
                </a:solidFill>
              </a:rPr>
              <a:t>Theoretical</a:t>
            </a:r>
            <a:r>
              <a:rPr lang="en-US" altLang="en-US" sz="1500" kern="0" dirty="0"/>
              <a:t>: research-oriented, proving and assessing certain properties of an ML algorithm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marL="457200" lvl="1" indent="0">
              <a:buNone/>
              <a:defRPr/>
            </a:pPr>
            <a:r>
              <a:rPr lang="en-US" altLang="en-US" sz="1600" b="1" kern="0" dirty="0"/>
              <a:t>Project Proposal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kern="0" dirty="0"/>
              <a:t>Find your project idea to work on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kern="0" dirty="0"/>
              <a:t>If you have a specific interest, I'd be happy to brainstorm and suggest some project ideas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500" u="sng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u="sng" kern="0" dirty="0"/>
              <a:t>Format</a:t>
            </a:r>
            <a:r>
              <a:rPr lang="en-US" altLang="en-US" sz="1500" kern="0" dirty="0"/>
              <a:t>: PDF document with: 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Project title, team members names, &amp; 300-500 word description of what you plan to do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b="1" kern="0" dirty="0"/>
          </a:p>
          <a:p>
            <a:pPr marL="457200" lvl="1" indent="0">
              <a:buNone/>
              <a:defRPr/>
            </a:pPr>
            <a:r>
              <a:rPr lang="en-US" altLang="en-US" sz="1600" b="1" kern="0" dirty="0"/>
              <a:t>Project description</a:t>
            </a: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i="1" kern="0" dirty="0"/>
              <a:t>Motivation</a:t>
            </a:r>
            <a:r>
              <a:rPr lang="en-US" altLang="en-US" sz="1500" kern="0" dirty="0"/>
              <a:t>: state the problem you will tackle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i="1" kern="0" dirty="0"/>
              <a:t>Method</a:t>
            </a:r>
            <a:r>
              <a:rPr lang="en-US" altLang="en-US" sz="1500" kern="0" dirty="0"/>
              <a:t>: present the ML technique you plan to use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i="1" kern="0" dirty="0"/>
              <a:t>Positioning</a:t>
            </a:r>
            <a:r>
              <a:rPr lang="en-US" altLang="en-US" sz="1500" kern="0" dirty="0"/>
              <a:t>: compare/position your project idea with respect to state of the art/existing work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500" i="1" kern="0" dirty="0"/>
              <a:t>Plan and intended work</a:t>
            </a:r>
            <a:r>
              <a:rPr lang="en-US" altLang="en-US" sz="1500" kern="0" dirty="0"/>
              <a:t>: state a workplan/timeline, identify key objectives and describe the methodology employed (algorithm, experiments, evaluation procedure, main outcome)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endParaRPr lang="en-US" altLang="en-US" sz="1000" b="1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altLang="en-US" sz="1600" b="1" kern="0" dirty="0">
                <a:solidFill>
                  <a:srgbClr val="000000"/>
                </a:solidFill>
                <a:latin typeface="Arial" panose="020B0604020202020204" pitchFamily="34" charset="0"/>
              </a:rPr>
              <a:t>Proposal deadline: </a:t>
            </a:r>
            <a:r>
              <a:rPr lang="en-US" altLang="en-US" sz="1600" kern="0" dirty="0">
                <a:solidFill>
                  <a:srgbClr val="000000"/>
                </a:solidFill>
                <a:latin typeface="Arial" panose="020B0604020202020204" pitchFamily="34" charset="0"/>
              </a:rPr>
              <a:t>April 2</a:t>
            </a:r>
            <a:r>
              <a:rPr lang="en-US" altLang="en-US" sz="1600" kern="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st</a:t>
            </a:r>
            <a:r>
              <a:rPr lang="en-US" altLang="en-US" sz="1600" kern="0" dirty="0">
                <a:solidFill>
                  <a:srgbClr val="000000"/>
                </a:solidFill>
                <a:latin typeface="Arial" panose="020B0604020202020204" pitchFamily="34" charset="0"/>
              </a:rPr>
              <a:t>, 2024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500" kern="0" dirty="0"/>
          </a:p>
        </p:txBody>
      </p:sp>
    </p:spTree>
    <p:extLst>
      <p:ext uri="{BB962C8B-B14F-4D97-AF65-F5344CB8AC3E}">
        <p14:creationId xmlns:p14="http://schemas.microsoft.com/office/powerpoint/2010/main" val="14176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End-to-End Deep Communication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F74119-3CF3-465E-A441-D5DDFD38D994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-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B48E6A13-9A51-4F5C-902D-23FBC8D1671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 bwMode="auto">
          <a:xfrm>
            <a:off x="107504" y="2852804"/>
            <a:ext cx="720080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0" name="Straight Connector 19"/>
          <p:cNvCxnSpPr>
            <a:stCxn id="17" idx="3"/>
          </p:cNvCxnSpPr>
          <p:nvPr/>
        </p:nvCxnSpPr>
        <p:spPr bwMode="auto">
          <a:xfrm>
            <a:off x="8153650" y="2852804"/>
            <a:ext cx="59481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2771800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3131567" y="2636912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2" name="Isosceles Triangle 11"/>
          <p:cNvSpPr/>
          <p:nvPr/>
        </p:nvSpPr>
        <p:spPr bwMode="auto">
          <a:xfrm rot="10800000">
            <a:off x="3015118" y="2484778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5876962" y="2645030"/>
            <a:ext cx="0" cy="2158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30" name="Isosceles Triangle 29"/>
          <p:cNvSpPr/>
          <p:nvPr/>
        </p:nvSpPr>
        <p:spPr bwMode="auto">
          <a:xfrm rot="10800000">
            <a:off x="5760513" y="2492896"/>
            <a:ext cx="232897" cy="194320"/>
          </a:xfrm>
          <a:prstGeom prst="triangle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5876961" y="2852804"/>
            <a:ext cx="35976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</p:cxnSp>
      <p:sp>
        <p:nvSpPr>
          <p:cNvPr id="13" name="Cloud 12"/>
          <p:cNvSpPr/>
          <p:nvPr/>
        </p:nvSpPr>
        <p:spPr bwMode="auto">
          <a:xfrm>
            <a:off x="3657753" y="2296542"/>
            <a:ext cx="1676340" cy="968875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12" y="2136831"/>
                <a:ext cx="4070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3" y="2467635"/>
                <a:ext cx="4070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𝐲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356" y="2123564"/>
                <a:ext cx="4070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18" y="2506163"/>
                <a:ext cx="407057" cy="369332"/>
              </a:xfrm>
              <a:prstGeom prst="rect">
                <a:avLst/>
              </a:prstGeom>
              <a:blipFill>
                <a:blip r:embed="rId5"/>
                <a:stretch>
                  <a:fillRect t="-4918" r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9512" y="5334307"/>
                <a:ext cx="632078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Learn a robust message representation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Trainable from end-to-end to minimize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ℙ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acc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Universal concept that applies to any channel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𝒚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34307"/>
                <a:ext cx="6320781" cy="892552"/>
              </a:xfrm>
              <a:prstGeom prst="rect">
                <a:avLst/>
              </a:prstGeom>
              <a:blipFill>
                <a:blip r:embed="rId6"/>
                <a:stretch>
                  <a:fillRect l="-386" t="-2055" b="-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 bwMode="auto">
          <a:xfrm>
            <a:off x="827584" y="1628800"/>
            <a:ext cx="1971509" cy="2376264"/>
          </a:xfrm>
          <a:prstGeom prst="roundRect">
            <a:avLst/>
          </a:prstGeom>
          <a:solidFill>
            <a:srgbClr val="FFFFCC">
              <a:alpha val="3000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6200891" y="1628800"/>
            <a:ext cx="1971509" cy="2376264"/>
          </a:xfrm>
          <a:prstGeom prst="roundRect">
            <a:avLst/>
          </a:prstGeom>
          <a:solidFill>
            <a:srgbClr val="FFFFCC">
              <a:alpha val="30000"/>
            </a:srgbClr>
          </a:solidFill>
          <a:ln w="254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8" name="Picture 4" descr="Image result for deep networ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4784" r="1408" b="4441"/>
          <a:stretch/>
        </p:blipFill>
        <p:spPr bwMode="auto">
          <a:xfrm>
            <a:off x="1082915" y="2420888"/>
            <a:ext cx="1472861" cy="9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deep networ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4784" r="1408" b="4441"/>
          <a:stretch/>
        </p:blipFill>
        <p:spPr bwMode="auto">
          <a:xfrm>
            <a:off x="6483515" y="2420888"/>
            <a:ext cx="1472861" cy="9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1772816"/>
            <a:ext cx="194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Neural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8184" y="1772816"/>
            <a:ext cx="194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Neural Network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214644" y="4578663"/>
            <a:ext cx="1706768" cy="575931"/>
          </a:xfrm>
          <a:prstGeom prst="rect">
            <a:avLst/>
          </a:prstGeom>
          <a:solidFill>
            <a:srgbClr val="FFFFCC"/>
          </a:solidFill>
          <a:ln w="254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Transmitter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194560" y="4578531"/>
            <a:ext cx="1944216" cy="576064"/>
          </a:xfrm>
          <a:prstGeom prst="rect">
            <a:avLst/>
          </a:prstGeom>
          <a:solidFill>
            <a:srgbClr val="FFFFCC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Receiver</a:t>
            </a:r>
          </a:p>
        </p:txBody>
      </p:sp>
      <p:cxnSp>
        <p:nvCxnSpPr>
          <p:cNvPr id="36" name="Straight Connector 35"/>
          <p:cNvCxnSpPr>
            <a:endCxn id="34" idx="1"/>
          </p:cNvCxnSpPr>
          <p:nvPr/>
        </p:nvCxnSpPr>
        <p:spPr bwMode="auto">
          <a:xfrm>
            <a:off x="107504" y="4866563"/>
            <a:ext cx="1107140" cy="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2" name="Straight Connector 41"/>
          <p:cNvCxnSpPr>
            <a:stCxn id="35" idx="3"/>
          </p:cNvCxnSpPr>
          <p:nvPr/>
        </p:nvCxnSpPr>
        <p:spPr bwMode="auto">
          <a:xfrm>
            <a:off x="8138776" y="4866563"/>
            <a:ext cx="59481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3" name="Straight Connector 42"/>
          <p:cNvCxnSpPr>
            <a:stCxn id="34" idx="3"/>
            <a:endCxn id="47" idx="1"/>
          </p:cNvCxnSpPr>
          <p:nvPr/>
        </p:nvCxnSpPr>
        <p:spPr bwMode="auto">
          <a:xfrm>
            <a:off x="2921412" y="4866629"/>
            <a:ext cx="772406" cy="25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92482" y="4239275"/>
                <a:ext cx="943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82" y="4239275"/>
                <a:ext cx="9435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04503" y="4481394"/>
                <a:ext cx="893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ℳ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3" y="4481394"/>
                <a:ext cx="8936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213768" y="4342894"/>
                <a:ext cx="930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acc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ℳ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68" y="4342894"/>
                <a:ext cx="930232" cy="369332"/>
              </a:xfrm>
              <a:prstGeom prst="rect">
                <a:avLst/>
              </a:prstGeom>
              <a:blipFill>
                <a:blip r:embed="rId10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 bwMode="auto">
          <a:xfrm>
            <a:off x="3693818" y="4581261"/>
            <a:ext cx="1557155" cy="575931"/>
          </a:xfrm>
          <a:prstGeom prst="rect">
            <a:avLst/>
          </a:prstGeom>
          <a:solidFill>
            <a:srgbClr val="FFFFCC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Channel</a:t>
            </a:r>
          </a:p>
        </p:txBody>
      </p:sp>
      <p:cxnSp>
        <p:nvCxnSpPr>
          <p:cNvPr id="48" name="Straight Connector 47"/>
          <p:cNvCxnSpPr>
            <a:stCxn id="47" idx="3"/>
            <a:endCxn id="35" idx="1"/>
          </p:cNvCxnSpPr>
          <p:nvPr/>
        </p:nvCxnSpPr>
        <p:spPr bwMode="auto">
          <a:xfrm flipV="1">
            <a:off x="5250973" y="4866563"/>
            <a:ext cx="943587" cy="26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36921" y="4240676"/>
                <a:ext cx="943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𝒚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21" y="4240676"/>
                <a:ext cx="943587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13622" y="4190824"/>
                <a:ext cx="130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ℳ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622" y="4190824"/>
                <a:ext cx="1302407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586538" y="4196931"/>
                <a:ext cx="130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g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ℳ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38" y="4196931"/>
                <a:ext cx="1302407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319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Communication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F74119-3CF3-465E-A441-D5DDFD38D994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1B0A8027-E6D2-45F8-A5D1-5090FC50A39F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9466" name="TextBox 5"/>
          <p:cNvSpPr txBox="1">
            <a:spLocks noChangeArrowheads="1"/>
          </p:cNvSpPr>
          <p:nvPr/>
        </p:nvSpPr>
        <p:spPr bwMode="auto">
          <a:xfrm>
            <a:off x="6228458" y="3980533"/>
            <a:ext cx="1800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Shannon’s model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251520" y="3185385"/>
            <a:ext cx="7345363" cy="218783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50" name="Picture 2" descr="http://variances.eu/wp-content/uploads/2017/04/CSyoung-248x3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" r="4548"/>
          <a:stretch/>
        </p:blipFill>
        <p:spPr bwMode="auto">
          <a:xfrm>
            <a:off x="8144409" y="3609132"/>
            <a:ext cx="892087" cy="12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SHANNON, CLAUDE ELWOOD. 1916-2001. A Mathematical Theory of Communication. [New York: Bell Telephone Laboratories], 1948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09" y="4995097"/>
            <a:ext cx="920407" cy="12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3091"/>
          <a:stretch/>
        </p:blipFill>
        <p:spPr>
          <a:xfrm>
            <a:off x="1586159" y="3429000"/>
            <a:ext cx="4512386" cy="1944216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-178639" y="5445224"/>
            <a:ext cx="92166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Lore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theory of information quantity, but not of information content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Focus on “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noise”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(and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“equivocation”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) rather than “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signal”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Suitable and instrumental for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classical human-generated data communication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218269" y="4221088"/>
            <a:ext cx="388817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(2)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No semantics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dichotomy between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information quantity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and meaning (content)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68" y="1110730"/>
            <a:ext cx="6254668" cy="168310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 bwMode="auto">
          <a:xfrm>
            <a:off x="1608006" y="1324101"/>
            <a:ext cx="598833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1331640" y="1558745"/>
            <a:ext cx="6264696" cy="308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1341668" y="1774769"/>
            <a:ext cx="43204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1331639" y="1058999"/>
            <a:ext cx="276367" cy="265101"/>
          </a:xfrm>
          <a:prstGeom prst="ellipse">
            <a:avLst/>
          </a:prstGeom>
          <a:noFill/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1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1795001" y="1527428"/>
            <a:ext cx="276367" cy="269412"/>
          </a:xfrm>
          <a:prstGeom prst="ellipse">
            <a:avLst/>
          </a:prstGeom>
          <a:noFill/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2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2195736" y="2278825"/>
            <a:ext cx="475235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2072861" y="1796840"/>
            <a:ext cx="321921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Oval 63"/>
          <p:cNvSpPr/>
          <p:nvPr/>
        </p:nvSpPr>
        <p:spPr bwMode="auto">
          <a:xfrm>
            <a:off x="2999836" y="2278367"/>
            <a:ext cx="276367" cy="269412"/>
          </a:xfrm>
          <a:prstGeom prst="ellipse">
            <a:avLst/>
          </a:prstGeom>
          <a:noFill/>
          <a:ln w="158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V="1">
            <a:off x="1328412" y="2760352"/>
            <a:ext cx="3603628" cy="17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3302032" y="2527636"/>
            <a:ext cx="4245452" cy="26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2"/>
          <p:cNvSpPr txBox="1">
            <a:spLocks noChangeArrowheads="1"/>
          </p:cNvSpPr>
          <p:nvPr/>
        </p:nvSpPr>
        <p:spPr bwMode="auto">
          <a:xfrm>
            <a:off x="1846400" y="2696042"/>
            <a:ext cx="619133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man Old Style" panose="02050604050505020204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MS PGothic" panose="020B0600070205080204" pitchFamily="34" charset="-128"/>
                <a:cs typeface="Arial" panose="020B0604020202020204" pitchFamily="34" charset="0"/>
              </a:rPr>
              <a:t>C. Shannon. A mathematical theory of communication. Bell System Technical Journal, 27:379-423, 625-56, 1948.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4972006" y="2557547"/>
            <a:ext cx="2624330" cy="260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1259632" y="980728"/>
            <a:ext cx="6408712" cy="2085563"/>
          </a:xfrm>
          <a:prstGeom prst="roundRect">
            <a:avLst/>
          </a:prstGeom>
          <a:solidFill>
            <a:srgbClr val="FFFFCC">
              <a:alpha val="11000"/>
            </a:srgb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>
          <a:xfrm>
            <a:off x="1823582" y="3183445"/>
            <a:ext cx="4201237" cy="3278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(1)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Reliable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transfer of information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4813105" y="4575116"/>
            <a:ext cx="377734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(3)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Encoder and decoder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centrally/jointly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designed</a:t>
            </a:r>
          </a:p>
        </p:txBody>
      </p:sp>
      <p:sp>
        <p:nvSpPr>
          <p:cNvPr id="3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</p:spTree>
    <p:extLst>
      <p:ext uri="{BB962C8B-B14F-4D97-AF65-F5344CB8AC3E}">
        <p14:creationId xmlns:p14="http://schemas.microsoft.com/office/powerpoint/2010/main" val="33412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 animBg="1"/>
      <p:bldP spid="61" grpId="0" animBg="1"/>
      <p:bldP spid="6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stCxn id="69" idx="3"/>
            <a:endCxn id="71" idx="1"/>
          </p:cNvCxnSpPr>
          <p:nvPr/>
        </p:nvCxnSpPr>
        <p:spPr bwMode="auto">
          <a:xfrm flipV="1">
            <a:off x="3044125" y="2215374"/>
            <a:ext cx="1815907" cy="43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General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F74119-3CF3-465E-A441-D5DDFD38D994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1B0A8027-E6D2-45F8-A5D1-5090FC50A39F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9466" name="TextBox 5"/>
          <p:cNvSpPr txBox="1">
            <a:spLocks noChangeArrowheads="1"/>
          </p:cNvSpPr>
          <p:nvPr/>
        </p:nvSpPr>
        <p:spPr bwMode="auto">
          <a:xfrm>
            <a:off x="6228458" y="3980533"/>
            <a:ext cx="1800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Shannon’s model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251520" y="3254027"/>
            <a:ext cx="7345363" cy="1591771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50" name="Picture 2" descr="http://variances.eu/wp-content/uploads/2017/04/CSyoung-248x3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" r="4548"/>
          <a:stretch/>
        </p:blipFill>
        <p:spPr bwMode="auto">
          <a:xfrm>
            <a:off x="8144409" y="3609132"/>
            <a:ext cx="892087" cy="12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2266" t="3091" r="12036"/>
          <a:stretch/>
        </p:blipFill>
        <p:spPr>
          <a:xfrm>
            <a:off x="2555776" y="3284984"/>
            <a:ext cx="2736304" cy="1536783"/>
          </a:xfrm>
          <a:prstGeom prst="rect">
            <a:avLst/>
          </a:prstGeom>
        </p:spPr>
      </p:pic>
      <p:pic>
        <p:nvPicPr>
          <p:cNvPr id="29" name="Picture 14" descr="Warren Weaver (1894-1978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r="21825" b="23663"/>
          <a:stretch>
            <a:fillRect/>
          </a:stretch>
        </p:blipFill>
        <p:spPr bwMode="auto">
          <a:xfrm>
            <a:off x="8098177" y="1014486"/>
            <a:ext cx="893373" cy="126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The Mathematical Theory of Communication: Claude E. Shanno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97" y="2418193"/>
            <a:ext cx="747142" cy="11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6344184" y="995352"/>
            <a:ext cx="18002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Weaver’s model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251520" y="980728"/>
            <a:ext cx="7345363" cy="22733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009" y="4933360"/>
            <a:ext cx="4622753" cy="137596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 bwMode="auto">
          <a:xfrm>
            <a:off x="1547664" y="4911107"/>
            <a:ext cx="5254203" cy="1398213"/>
          </a:xfrm>
          <a:prstGeom prst="roundRect">
            <a:avLst/>
          </a:prstGeom>
          <a:solidFill>
            <a:srgbClr val="FFFFCC">
              <a:alpha val="11000"/>
            </a:srgbClr>
          </a:solidFill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40393" y="5432282"/>
            <a:ext cx="2339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Semantic 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40393" y="5847785"/>
            <a:ext cx="2339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Pragmatic level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40393" y="5083111"/>
            <a:ext cx="2339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Syntactic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873270" y="1295663"/>
            <a:ext cx="944813" cy="405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/>
          <a:srcRect l="5590" t="9861" r="84227" b="84819"/>
          <a:stretch/>
        </p:blipFill>
        <p:spPr>
          <a:xfrm>
            <a:off x="982809" y="1406524"/>
            <a:ext cx="704305" cy="15585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5977322" y="1336789"/>
            <a:ext cx="1186966" cy="405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l="82439" t="9557" r="1849" b="84207"/>
          <a:stretch/>
        </p:blipFill>
        <p:spPr>
          <a:xfrm>
            <a:off x="6066749" y="1464592"/>
            <a:ext cx="1008112" cy="177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4656" y="1336928"/>
            <a:ext cx="2664296" cy="29238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(effectiveness factors)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83569" y="2126903"/>
            <a:ext cx="1301561" cy="7260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263640"/>
            <a:ext cx="130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SEMANTIC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TRANSMITTER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5919646" y="2146844"/>
            <a:ext cx="1301561" cy="7260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34735" y="2263640"/>
            <a:ext cx="130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SEMANTIC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RECEIVER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419872" y="2603740"/>
            <a:ext cx="1053865" cy="5146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75856" y="2603739"/>
            <a:ext cx="130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SEMANTIC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NOISE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51720" y="1988901"/>
            <a:ext cx="992405" cy="461665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Local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Knowledge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66711" y="1984541"/>
            <a:ext cx="992405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Shared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Knowledge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60032" y="1984541"/>
            <a:ext cx="992405" cy="461665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Local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Calibri" panose="020F0502020204030204" pitchFamily="34" charset="0"/>
              </a:rPr>
              <a:t>Knowledge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21586" y="3389995"/>
            <a:ext cx="558526" cy="551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2232712" y="3284984"/>
            <a:ext cx="558526" cy="6567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297606"/>
            <a:ext cx="13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A: Technical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9713" y="1817424"/>
            <a:ext cx="13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B: Semantic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6690" y="987645"/>
            <a:ext cx="13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C: Effectiveness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923928" y="3118436"/>
            <a:ext cx="2" cy="458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stCxn id="52" idx="0"/>
            <a:endCxn id="47" idx="2"/>
          </p:cNvCxnSpPr>
          <p:nvPr/>
        </p:nvCxnSpPr>
        <p:spPr bwMode="auto">
          <a:xfrm flipV="1">
            <a:off x="6570427" y="1741934"/>
            <a:ext cx="378" cy="404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3" idx="2"/>
            <a:endCxn id="50" idx="0"/>
          </p:cNvCxnSpPr>
          <p:nvPr/>
        </p:nvCxnSpPr>
        <p:spPr bwMode="auto">
          <a:xfrm flipH="1">
            <a:off x="1334350" y="1700808"/>
            <a:ext cx="11327" cy="42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1334350" y="3717032"/>
            <a:ext cx="1580458" cy="12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cxnSp>
        <p:nvCxnSpPr>
          <p:cNvPr id="51" name="Straight Connector 50"/>
          <p:cNvCxnSpPr>
            <a:endCxn id="50" idx="2"/>
          </p:cNvCxnSpPr>
          <p:nvPr/>
        </p:nvCxnSpPr>
        <p:spPr bwMode="auto">
          <a:xfrm flipV="1">
            <a:off x="1334350" y="2852936"/>
            <a:ext cx="0" cy="876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5004048" y="3717032"/>
            <a:ext cx="15663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Arrow Connector 64"/>
          <p:cNvCxnSpPr>
            <a:endCxn id="52" idx="2"/>
          </p:cNvCxnSpPr>
          <p:nvPr/>
        </p:nvCxnSpPr>
        <p:spPr bwMode="auto">
          <a:xfrm flipV="1">
            <a:off x="6570427" y="2872877"/>
            <a:ext cx="0" cy="842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4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</a:t>
            </a:r>
          </a:p>
        </p:txBody>
      </p:sp>
    </p:spTree>
    <p:extLst>
      <p:ext uri="{BB962C8B-B14F-4D97-AF65-F5344CB8AC3E}">
        <p14:creationId xmlns:p14="http://schemas.microsoft.com/office/powerpoint/2010/main" val="22272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9" grpId="0"/>
      <p:bldP spid="40" grpId="0"/>
      <p:bldP spid="3" grpId="0" animBg="1"/>
      <p:bldP spid="47" grpId="0" animBg="1"/>
      <p:bldP spid="5" grpId="0" animBg="1"/>
      <p:bldP spid="50" grpId="0" animBg="1"/>
      <p:bldP spid="6" grpId="0"/>
      <p:bldP spid="52" grpId="0" animBg="1"/>
      <p:bldP spid="53" grpId="0"/>
      <p:bldP spid="54" grpId="0" animBg="1"/>
      <p:bldP spid="68" grpId="0"/>
      <p:bldP spid="69" grpId="0" animBg="1"/>
      <p:bldP spid="70" grpId="0" animBg="1"/>
      <p:bldP spid="71" grpId="0" animBg="1"/>
      <p:bldP spid="73" grpId="0"/>
      <p:bldP spid="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Information vs.</a:t>
            </a: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 Data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Eurostile LT Std"/>
              <a:ea typeface="+mj-ea"/>
              <a:cs typeface="+mj-cs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180528" y="1124744"/>
            <a:ext cx="892936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Information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: ubiquitous, pervasive in our lives …. yet elusive!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Physical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(Rolf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Landauer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) vs.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not physical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(John von Neumann)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Relation to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and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knowledge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66" y="2329132"/>
            <a:ext cx="3632939" cy="19439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290978" y="3745210"/>
            <a:ext cx="6815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Bellinger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1996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180528" y="4437112"/>
            <a:ext cx="722161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Practical view</a:t>
            </a: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concentrates probability of possible outcomes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                          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(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when a potential outcome is not known with certainty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ffects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estimates, uncertainties about estimates, or decisions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meaningful content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)</a:t>
            </a:r>
          </a:p>
        </p:txBody>
      </p:sp>
      <p:sp>
        <p:nvSpPr>
          <p:cNvPr id="24" name="Left Brace 23"/>
          <p:cNvSpPr/>
          <p:nvPr/>
        </p:nvSpPr>
        <p:spPr bwMode="auto">
          <a:xfrm rot="10800000">
            <a:off x="6804249" y="4731741"/>
            <a:ext cx="212706" cy="1283669"/>
          </a:xfrm>
          <a:prstGeom prst="leftBrace">
            <a:avLst>
              <a:gd name="adj1" fmla="val 74776"/>
              <a:gd name="adj2" fmla="val 5043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113098" y="4644394"/>
            <a:ext cx="1923398" cy="1392944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Allows for quantification of the amount of informational content</a:t>
            </a:r>
          </a:p>
        </p:txBody>
      </p:sp>
    </p:spTree>
    <p:extLst>
      <p:ext uri="{BB962C8B-B14F-4D97-AF65-F5344CB8AC3E}">
        <p14:creationId xmlns:p14="http://schemas.microsoft.com/office/powerpoint/2010/main" val="7501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Précis of Information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392" y="3687252"/>
                <a:ext cx="4386782" cy="11327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Fisher Information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(1927)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Amount of information RV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carries about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ℐ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" y="3687252"/>
                <a:ext cx="4386782" cy="1132746"/>
              </a:xfrm>
              <a:prstGeom prst="rect">
                <a:avLst/>
              </a:prstGeom>
              <a:blipFill>
                <a:blip r:embed="rId3"/>
                <a:stretch>
                  <a:fillRect l="-693" t="-106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86" y="4919320"/>
                <a:ext cx="4392488" cy="12970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Algorithmic Information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(Kolmogorov, </a:t>
                </a: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Chaitin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, </a:t>
                </a: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Solomonoff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Complexity is the size of the smallest program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on a universal Turing machine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that generates object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r>
                      <m:rPr>
                        <m:sty m:val="p"/>
                      </m:rP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min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⁡{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6" y="4919320"/>
                <a:ext cx="4392488" cy="1297086"/>
              </a:xfrm>
              <a:prstGeom prst="rect">
                <a:avLst/>
              </a:prstGeom>
              <a:blipFill>
                <a:blip r:embed="rId4"/>
                <a:stretch>
                  <a:fillRect l="-693" t="-930" r="-693" b="-1860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508104" y="3576275"/>
            <a:ext cx="1672526" cy="129266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N. Wiener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L. Brillouin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D. Gabor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D. MacKay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F.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Dretske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08104" y="4943931"/>
                <a:ext cx="3528766" cy="126379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Shannon Information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(1948)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measured by the statistical uncertainty reduction upon receipt of a message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∈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𝒳</m:t>
                        </m:r>
                      </m:sub>
                      <m:sup/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func>
                          <m:funcPr>
                            <m:ctrlP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 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943931"/>
                <a:ext cx="3528766" cy="1263791"/>
              </a:xfrm>
              <a:prstGeom prst="rect">
                <a:avLst/>
              </a:prstGeom>
              <a:blipFill>
                <a:blip r:embed="rId5"/>
                <a:stretch>
                  <a:fillRect l="-862" t="-957" b="-42105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1867" b="2672"/>
          <a:stretch/>
        </p:blipFill>
        <p:spPr>
          <a:xfrm>
            <a:off x="1254034" y="980728"/>
            <a:ext cx="115772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42924" t="32372" r="46041" b="29168"/>
          <a:stretch/>
        </p:blipFill>
        <p:spPr>
          <a:xfrm>
            <a:off x="21059" y="980728"/>
            <a:ext cx="1248834" cy="2448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719" b="4239"/>
          <a:stretch/>
        </p:blipFill>
        <p:spPr>
          <a:xfrm>
            <a:off x="2426045" y="980729"/>
            <a:ext cx="1209851" cy="25922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/>
          <a:srcRect l="42912" t="42440" r="46220" b="19761"/>
          <a:stretch/>
        </p:blipFill>
        <p:spPr>
          <a:xfrm>
            <a:off x="6003209" y="987482"/>
            <a:ext cx="1161079" cy="22716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9838" t="36560" r="79295" b="23960"/>
          <a:stretch/>
        </p:blipFill>
        <p:spPr>
          <a:xfrm>
            <a:off x="3668264" y="980728"/>
            <a:ext cx="1219193" cy="2491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/>
          <a:srcRect t="6687" r="2187"/>
          <a:stretch/>
        </p:blipFill>
        <p:spPr>
          <a:xfrm>
            <a:off x="4860032" y="987482"/>
            <a:ext cx="1153814" cy="11046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/>
          <a:srcRect l="54114" t="36465" r="34880" b="34526"/>
          <a:stretch/>
        </p:blipFill>
        <p:spPr>
          <a:xfrm>
            <a:off x="4993671" y="2123320"/>
            <a:ext cx="935931" cy="13876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/>
          <a:srcRect l="979" t="10846" r="75528" b="81594"/>
          <a:stretch/>
        </p:blipFill>
        <p:spPr>
          <a:xfrm>
            <a:off x="7164288" y="1051125"/>
            <a:ext cx="1946861" cy="3523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948264" y="3576498"/>
            <a:ext cx="2088232" cy="1292662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F.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Dretske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B.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Skyrms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C.F. von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Weizsäcker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J.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Barwise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D.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Nauta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rostile LT Std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  …</a:t>
            </a:r>
          </a:p>
        </p:txBody>
      </p:sp>
      <p:sp>
        <p:nvSpPr>
          <p:cNvPr id="3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802562" y="3603931"/>
            <a:ext cx="289718" cy="1265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7921" y="1904898"/>
            <a:ext cx="914479" cy="1383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"/>
          <a:stretch/>
        </p:blipFill>
        <p:spPr>
          <a:xfrm>
            <a:off x="8160177" y="1904898"/>
            <a:ext cx="948327" cy="13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Information and Value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pic>
        <p:nvPicPr>
          <p:cNvPr id="1030" name="Picture 6" descr="http://variances.eu/wp-content/uploads/2017/04/Shannon-1200x630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r="22872"/>
          <a:stretch/>
        </p:blipFill>
        <p:spPr bwMode="auto">
          <a:xfrm>
            <a:off x="7884368" y="902195"/>
            <a:ext cx="1080120" cy="12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288070" y="1052736"/>
            <a:ext cx="795641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Information as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uncertainty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and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surprise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Information gain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measuring the statistical uncertainty reduction upon receipt of a message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Operational meaning to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entropy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358887"/>
            <a:ext cx="4512386" cy="200621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-285620" y="4470388"/>
            <a:ext cx="964870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Decision-making information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Used by agents, observers, and info generators to make improved decisions (incl. better inference, predictions, etc.)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Enable to select a course of action (or inaction) given all (known) possible choices of action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Value, utility, importance, goals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need for observer/receiver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Absolute vs. relative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?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Objective vs. subjective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?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Intrinsic vs. extrinsic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?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7771" y="1793854"/>
                <a:ext cx="3456384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771" y="1793854"/>
                <a:ext cx="3456384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894" y="2455359"/>
            <a:ext cx="1903264" cy="1477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11960" y="3342964"/>
                <a:ext cx="2936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342964"/>
                <a:ext cx="293693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Info Theory, Statistics, and ML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980728"/>
            <a:ext cx="7056784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 rich intersection between information theory and statistics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Hypothesis testing, large deviations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Fisher information,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Kullback-Leibler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divergence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Metric entropy and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Fano’s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inequality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99066" y="2663849"/>
                <a:ext cx="2160240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en-US" sz="1300" b="0" i="1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Codebook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: indexed family of probability distributions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ℚ</m:t>
                            </m:r>
                          </m:e>
                          <m:sub>
                            <m: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sub>
                        </m:sSub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en-US" sz="1300" b="0" i="1" u="sng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Codeword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: nature chooses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en-US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066" y="2663849"/>
                <a:ext cx="2160240" cy="792162"/>
              </a:xfrm>
              <a:prstGeom prst="rect">
                <a:avLst/>
              </a:prstGeom>
              <a:blipFill>
                <a:blip r:embed="rId3"/>
                <a:stretch>
                  <a:fillRect t="-1538" b="-1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-184324" y="4784550"/>
                <a:ext cx="8140699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Perspective dating back to Kolmogorov (1950s) with many variations: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Codebooks/codewords: graphs, vectors, matrices, functions, densities....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Channels: random graphs, regression models, elementwise probes of vectors/machines, random projections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Closeness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0" lang="en-US" altLang="en-US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sSup>
                      <m:sSupPr>
                        <m:ctrlP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l-G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: 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exact/partial graph recovery in Hamming,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ℓ</m:t>
                        </m:r>
                      </m:e>
                      <m:sub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-distances, </a:t>
                </a:r>
                <a14:m>
                  <m:oMath xmlns:m="http://schemas.openxmlformats.org/officeDocument/2006/math"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𝐿</m:t>
                    </m:r>
                    <m:r>
                      <a:rPr kumimoji="0" lang="en-US" altLang="en-US" sz="1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en-US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ℚ</m:t>
                    </m:r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-distances, sup-norm, etc.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324" y="4784550"/>
                <a:ext cx="8140699" cy="792162"/>
              </a:xfrm>
              <a:prstGeom prst="rect">
                <a:avLst/>
              </a:prstGeom>
              <a:blipFill>
                <a:blip r:embed="rId4"/>
                <a:stretch>
                  <a:fillRect t="-153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606745" y="3864253"/>
                <a:ext cx="2649727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en-US" sz="1300" b="0" i="1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Decoding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: 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estimator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bSup>
                    <m:r>
                      <a:rPr kumimoji="0" lang="en-US" altLang="en-US" sz="1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↦</m:t>
                    </m:r>
                    <m:acc>
                      <m:accPr>
                        <m:chr m:val="̂"/>
                        <m:ctrlP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0" lang="en-US" alt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sSup>
                      <m:sSupPr>
                        <m:ctrlP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45" y="3864253"/>
                <a:ext cx="2649727" cy="792162"/>
              </a:xfrm>
              <a:prstGeom prst="rect">
                <a:avLst/>
              </a:prstGeom>
              <a:blipFill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3590749" y="2431395"/>
                <a:ext cx="2551559" cy="79216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en-US" sz="1300" b="0" i="1" u="sng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Channel</a:t>
                </a:r>
                <a:r>
                  <a:rPr kumimoji="0" lang="en-US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: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user observes </a:t>
                </a:r>
                <a:r>
                  <a:rPr kumimoji="0" lang="en-US" altLang="en-US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n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 </a:t>
                </a:r>
                <a:r>
                  <a:rPr kumimoji="0" lang="en-US" alt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i.i.d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. draws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~</m:t>
                        </m:r>
                        <m:r>
                          <a:rPr kumimoji="0" lang="en-US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ℚ</m:t>
                        </m:r>
                      </m:e>
                      <m:sub>
                        <m:sSup>
                          <m:sSupPr>
                            <m:ctrlPr>
                              <a:rPr kumimoji="0" lang="en-US" alt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49" y="2431395"/>
                <a:ext cx="2551559" cy="792162"/>
              </a:xfrm>
              <a:prstGeom prst="rect">
                <a:avLst/>
              </a:prstGeom>
              <a:blipFill>
                <a:blip r:embed="rId6"/>
                <a:stretch>
                  <a:fillRect t="-1538" r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 bwMode="auto">
          <a:xfrm>
            <a:off x="3995936" y="3126535"/>
            <a:ext cx="1944216" cy="973229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89404" y="3384939"/>
                <a:ext cx="572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ℚ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alt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0" lang="en-US" alt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04" y="3384939"/>
                <a:ext cx="5724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3" idx="3"/>
          </p:cNvCxnSpPr>
          <p:nvPr/>
        </p:nvCxnSpPr>
        <p:spPr bwMode="auto">
          <a:xfrm flipV="1">
            <a:off x="5940152" y="3611920"/>
            <a:ext cx="646386" cy="1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6586538" y="3405589"/>
            <a:ext cx="577750" cy="437513"/>
          </a:xfrm>
          <a:prstGeom prst="rect">
            <a:avLst/>
          </a:prstGeom>
          <a:solidFill>
            <a:schemeClr val="accent1">
              <a:alpha val="3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611369" y="3426740"/>
                <a:ext cx="494110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369" y="3426740"/>
                <a:ext cx="494110" cy="339388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 flipV="1">
            <a:off x="7182758" y="3611919"/>
            <a:ext cx="646386" cy="1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872183" y="3426740"/>
                <a:ext cx="363818" cy="348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9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99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183" y="3426740"/>
                <a:ext cx="363818" cy="348942"/>
              </a:xfrm>
              <a:prstGeom prst="rect">
                <a:avLst/>
              </a:prstGeom>
              <a:blipFill>
                <a:blip r:embed="rId9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3324719" y="3604638"/>
            <a:ext cx="646386" cy="1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393024" y="3235306"/>
                <a:ext cx="4485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24" y="3235306"/>
                <a:ext cx="44852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 bwMode="auto">
          <a:xfrm>
            <a:off x="2104561" y="3078572"/>
            <a:ext cx="1201688" cy="10357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95013" y="3456011"/>
                <a:ext cx="4207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alt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Θ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13" y="3456011"/>
                <a:ext cx="42078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kolmogorov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819" y="4784550"/>
            <a:ext cx="702915" cy="9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8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3" grpId="0" animBg="1"/>
      <p:bldP spid="4" grpId="0"/>
      <p:bldP spid="12" grpId="0" animBg="1"/>
      <p:bldP spid="13" grpId="0"/>
      <p:bldP spid="14" grpId="0"/>
      <p:bldP spid="17" grpId="0"/>
      <p:bldP spid="21" grpId="0" animBg="1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338138"/>
            <a:ext cx="8569325" cy="6477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Distributed Learning System Model</a:t>
            </a:r>
            <a:endParaRPr lang="en-US" sz="2400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r>
              <a:rPr lang="fr-FR" dirty="0"/>
              <a:t> 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110219A0-FE08-4E52-A8EA-44688CE11B93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1639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46175"/>
            <a:ext cx="594518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2340124" y="4041750"/>
            <a:ext cx="1946275" cy="379412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6394" name="TextBox 10"/>
          <p:cNvSpPr txBox="1">
            <a:spLocks noChangeArrowheads="1"/>
          </p:cNvSpPr>
          <p:nvPr/>
        </p:nvSpPr>
        <p:spPr bwMode="auto">
          <a:xfrm>
            <a:off x="2346474" y="4084612"/>
            <a:ext cx="1939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latin typeface="+mj-lt"/>
              </a:rPr>
              <a:t>Computation time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5221436" y="4054450"/>
            <a:ext cx="2087563" cy="3794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6396" name="TextBox 12"/>
          <p:cNvSpPr txBox="1">
            <a:spLocks noChangeArrowheads="1"/>
          </p:cNvSpPr>
          <p:nvPr/>
        </p:nvSpPr>
        <p:spPr bwMode="auto">
          <a:xfrm>
            <a:off x="5221436" y="4103662"/>
            <a:ext cx="2087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latin typeface="+mj-lt"/>
              </a:rPr>
              <a:t>Communication load</a:t>
            </a:r>
          </a:p>
        </p:txBody>
      </p:sp>
      <p:sp>
        <p:nvSpPr>
          <p:cNvPr id="16397" name="TextBox 9"/>
          <p:cNvSpPr txBox="1">
            <a:spLocks noChangeArrowheads="1"/>
          </p:cNvSpPr>
          <p:nvPr/>
        </p:nvSpPr>
        <p:spPr bwMode="auto">
          <a:xfrm>
            <a:off x="5076056" y="4555629"/>
            <a:ext cx="32389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>
                <a:latin typeface="+mj-lt"/>
              </a:rPr>
              <a:t>Quantization/compression</a:t>
            </a:r>
          </a:p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 err="1">
                <a:latin typeface="+mj-lt"/>
              </a:rPr>
              <a:t>Sparsification</a:t>
            </a:r>
            <a:endParaRPr lang="en-US" altLang="en-US" sz="1300" b="0" dirty="0">
              <a:latin typeface="+mj-lt"/>
            </a:endParaRPr>
          </a:p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>
                <a:latin typeface="+mj-lt"/>
              </a:rPr>
              <a:t>Local parameter updates</a:t>
            </a:r>
          </a:p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>
                <a:latin typeface="+mj-lt"/>
              </a:rPr>
              <a:t>Model compression /Pruning</a:t>
            </a:r>
          </a:p>
        </p:txBody>
      </p:sp>
      <p:sp>
        <p:nvSpPr>
          <p:cNvPr id="16398" name="TextBox 14"/>
          <p:cNvSpPr txBox="1">
            <a:spLocks noChangeArrowheads="1"/>
          </p:cNvSpPr>
          <p:nvPr/>
        </p:nvSpPr>
        <p:spPr bwMode="auto">
          <a:xfrm>
            <a:off x="1619672" y="4554804"/>
            <a:ext cx="360176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>
                <a:latin typeface="+mj-lt"/>
              </a:rPr>
              <a:t>Batch optimization</a:t>
            </a:r>
          </a:p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>
                <a:latin typeface="+mj-lt"/>
              </a:rPr>
              <a:t>Coded: preprocessing, gradient coding</a:t>
            </a:r>
          </a:p>
          <a:p>
            <a:pPr indent="-109538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300" b="0" dirty="0" err="1">
                <a:latin typeface="+mj-lt"/>
              </a:rPr>
              <a:t>Uncoded</a:t>
            </a:r>
            <a:r>
              <a:rPr lang="en-US" altLang="en-US" sz="1300" b="0" dirty="0">
                <a:latin typeface="+mj-lt"/>
              </a:rPr>
              <a:t>: partial computations</a:t>
            </a:r>
          </a:p>
        </p:txBody>
      </p:sp>
      <p:sp>
        <p:nvSpPr>
          <p:cNvPr id="16399" name="TextBox 14"/>
          <p:cNvSpPr txBox="1">
            <a:spLocks noChangeArrowheads="1"/>
          </p:cNvSpPr>
          <p:nvPr/>
        </p:nvSpPr>
        <p:spPr bwMode="auto">
          <a:xfrm>
            <a:off x="6219825" y="1257300"/>
            <a:ext cx="29178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1400" b="0" dirty="0">
                <a:latin typeface="+mj-lt"/>
              </a:rPr>
              <a:t>Massively large distributed systems with individually small and unreliable computational nodes 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1400" b="0" dirty="0">
              <a:latin typeface="+mj-lt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1400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“System noise” </a:t>
            </a:r>
            <a:r>
              <a:rPr lang="en-US" altLang="en-US" sz="1400" b="0" dirty="0">
                <a:latin typeface="+mj-lt"/>
              </a:rPr>
              <a:t>– anomalous system behavior and bottlenecks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1400" b="0" dirty="0">
              <a:latin typeface="+mj-lt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en-US" altLang="en-US" sz="1400" b="0" dirty="0">
                <a:latin typeface="+mj-lt"/>
              </a:rPr>
              <a:t>System noise = latency variability (hard to predict)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Ø"/>
              <a:defRPr/>
            </a:pPr>
            <a:endParaRPr lang="en-US" altLang="en-US" sz="1400" b="0" dirty="0">
              <a:latin typeface="Arial" panose="020B0604020202020204" pitchFamily="34" charset="0"/>
            </a:endParaRPr>
          </a:p>
        </p:txBody>
      </p:sp>
      <p:sp>
        <p:nvSpPr>
          <p:cNvPr id="16400" name="Rounded Rectangle 4"/>
          <p:cNvSpPr>
            <a:spLocks noChangeArrowheads="1"/>
          </p:cNvSpPr>
          <p:nvPr/>
        </p:nvSpPr>
        <p:spPr bwMode="auto">
          <a:xfrm>
            <a:off x="395288" y="5749806"/>
            <a:ext cx="8353425" cy="473194"/>
          </a:xfrm>
          <a:prstGeom prst="roundRect">
            <a:avLst>
              <a:gd name="adj" fmla="val 16667"/>
            </a:avLst>
          </a:prstGeom>
          <a:solidFill>
            <a:srgbClr val="FFC000">
              <a:alpha val="61000"/>
            </a:srgbClr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6401" name="TextBox 5"/>
          <p:cNvSpPr txBox="1">
            <a:spLocks noChangeArrowheads="1"/>
          </p:cNvSpPr>
          <p:nvPr/>
        </p:nvSpPr>
        <p:spPr bwMode="auto">
          <a:xfrm>
            <a:off x="539750" y="5749806"/>
            <a:ext cx="8064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500" b="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Robust and Fast Edge Learning over Wireless Networks</a:t>
            </a:r>
          </a:p>
        </p:txBody>
      </p:sp>
      <p:sp>
        <p:nvSpPr>
          <p:cNvPr id="16391" name="Rounded Rectangle 2"/>
          <p:cNvSpPr>
            <a:spLocks noChangeArrowheads="1"/>
          </p:cNvSpPr>
          <p:nvPr/>
        </p:nvSpPr>
        <p:spPr bwMode="auto">
          <a:xfrm>
            <a:off x="3892699" y="3724250"/>
            <a:ext cx="1728787" cy="3444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16392" name="TextBox 7"/>
          <p:cNvSpPr txBox="1">
            <a:spLocks noChangeArrowheads="1"/>
          </p:cNvSpPr>
          <p:nvPr/>
        </p:nvSpPr>
        <p:spPr bwMode="auto">
          <a:xfrm>
            <a:off x="3964136" y="3725837"/>
            <a:ext cx="1584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latin typeface="+mj-lt"/>
                <a:cs typeface="Calibri" panose="020F0502020204030204" pitchFamily="34" charset="0"/>
              </a:rPr>
              <a:t>Bottlenecks</a:t>
            </a:r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</p:spTree>
    <p:extLst>
      <p:ext uri="{BB962C8B-B14F-4D97-AF65-F5344CB8AC3E}">
        <p14:creationId xmlns:p14="http://schemas.microsoft.com/office/powerpoint/2010/main" val="22469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  <p:bldP spid="16394" grpId="0"/>
      <p:bldP spid="18443" grpId="0" animBg="1"/>
      <p:bldP spid="16396" grpId="0"/>
      <p:bldP spid="16397" grpId="0"/>
      <p:bldP spid="16398" grpId="0"/>
      <p:bldP spid="16400" grpId="0" animBg="1"/>
      <p:bldP spid="16401" grpId="0"/>
      <p:bldP spid="16391" grpId="0" animBg="1"/>
      <p:bldP spid="1639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The 3+1 Dimensions of ML Performance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124075" y="6524625"/>
            <a:ext cx="1079500" cy="1968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524625"/>
            <a:ext cx="719138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2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12" name="Cube 11"/>
          <p:cNvSpPr/>
          <p:nvPr/>
        </p:nvSpPr>
        <p:spPr>
          <a:xfrm>
            <a:off x="1168819" y="1578010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21285" y="1578010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21285" y="4287936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168819" y="4287936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09376" y="3921357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speed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1111749" y="2460082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stat. accuracy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 rot="18842128">
            <a:off x="643485" y="435036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parallelization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105031" y="414458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5031" y="143654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03595" y="507383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3595" y="2375018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94816" y="507383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56063" y="1412776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125386" y="2292219"/>
            <a:ext cx="452289" cy="445001"/>
          </a:xfrm>
          <a:prstGeom prst="ellipse">
            <a:avLst/>
          </a:prstGeom>
          <a:solidFill>
            <a:srgbClr val="990000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5963" y="2420383"/>
            <a:ext cx="2459186" cy="764389"/>
          </a:xfrm>
          <a:prstGeom prst="rect">
            <a:avLst/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Our algorithms should be here</a:t>
            </a:r>
          </a:p>
        </p:txBody>
      </p:sp>
      <p:sp>
        <p:nvSpPr>
          <p:cNvPr id="36" name="Freeform 35"/>
          <p:cNvSpPr/>
          <p:nvPr/>
        </p:nvSpPr>
        <p:spPr>
          <a:xfrm>
            <a:off x="4662387" y="2046177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99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88798" y="5733256"/>
            <a:ext cx="5455410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05031" y="532358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timeliness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8045" y="1014786"/>
            <a:ext cx="3734435" cy="332621"/>
          </a:xfrm>
          <a:prstGeom prst="rect">
            <a:avLst/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rostile LT Std"/>
                <a:ea typeface="+mn-ea"/>
                <a:cs typeface="Gill Sans Light"/>
              </a:rPr>
              <a:t>Performance Tradeoffs</a:t>
            </a:r>
          </a:p>
        </p:txBody>
      </p:sp>
    </p:spTree>
    <p:extLst>
      <p:ext uri="{BB962C8B-B14F-4D97-AF65-F5344CB8AC3E}">
        <p14:creationId xmlns:p14="http://schemas.microsoft.com/office/powerpoint/2010/main" val="7506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  <p:bldP spid="18" grpId="0"/>
      <p:bldP spid="20" grpId="0" animBg="1"/>
      <p:bldP spid="21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507118"/>
            <a:ext cx="2821514" cy="2802202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Machine Learning and Decision Making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24544" y="1017092"/>
            <a:ext cx="920639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ML uses (past) data to make personalized predictions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High-Stakes Decisions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Healthcare: What treatment to recommend to the patient?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Criminal Justice: Should the defendant be released on bail?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24544" y="2708920"/>
            <a:ext cx="920639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Accurate but interpretable, explainable, fair, trustworthy AI/ML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ML is being deployed in complex high-stakes settings: impact on human well-being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Accuracy alone is no longer enough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Auxiliary criteria are important: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Safety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Nondiscrimination/fairness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Right to explanation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324544" y="5085184"/>
            <a:ext cx="626469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Interpretability: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how accurate an ML model can associate a cause to an effect.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(HOW?)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Explainability: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ability of the (hidden) parameters to justify the results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rostile LT Std"/>
                <a:ea typeface="+mn-ea"/>
                <a:cs typeface="+mn-cs"/>
              </a:rPr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118700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Tentative Schedule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08520" y="923893"/>
            <a:ext cx="8712968" cy="44493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1: Introductory lecture: A Panoramic View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2: Key Concepts from  Neural Networks (recap)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3: Key Concepts from supervised ML (recap)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4: Generative Models I: Autoencoders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i="1" kern="0" dirty="0">
                <a:solidFill>
                  <a:srgbClr val="C00000"/>
                </a:solidFill>
              </a:rPr>
              <a:t>Lecture 5:  Neural Networks Implementation and Training   (Lab 1)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6: Information Theoretic Foundations in ML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7: Generative Models II: GANs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8: Large-Scale ML and Optimization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9: Distributed ML, Edge AI/ML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i="1" kern="0" dirty="0">
                <a:solidFill>
                  <a:srgbClr val="C00000"/>
                </a:solidFill>
              </a:rPr>
              <a:t>Lecture 10:  GANs (Lab 2)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 11: Communication-Efficient AI/ML and Federated Learning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i="1" kern="0" dirty="0">
                <a:solidFill>
                  <a:srgbClr val="C00000"/>
                </a:solidFill>
              </a:rPr>
              <a:t>Lecture 12: Federated Learning (Lab 3)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en-US" sz="1500" kern="0" dirty="0"/>
              <a:t>Lectures 13-14: Revision – Exam Preparation</a:t>
            </a:r>
          </a:p>
        </p:txBody>
      </p:sp>
    </p:spTree>
    <p:extLst>
      <p:ext uri="{BB962C8B-B14F-4D97-AF65-F5344CB8AC3E}">
        <p14:creationId xmlns:p14="http://schemas.microsoft.com/office/powerpoint/2010/main" val="15102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Eurostile LT Std"/>
                <a:ea typeface="+mj-ea"/>
                <a:cs typeface="+mj-cs"/>
              </a:rPr>
              <a:t>Fairness and Algorithmic Bias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19/02/2024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5580112" y="1196752"/>
            <a:ext cx="345638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Facial analysis software: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Darker-skinned females are the most misclassified group (with error rates of up to 34.7%).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Maximum error rate for lighter-skinned males is 0.8% (higher accuracy).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  <a:p>
            <a:pPr marL="2667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[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Buolamwini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Gebru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2018,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proceedings.mlr.press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/v81/buolamwini18a.html]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0728"/>
            <a:ext cx="5795962" cy="320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027"/>
          <a:stretch/>
        </p:blipFill>
        <p:spPr>
          <a:xfrm>
            <a:off x="4387332" y="4166114"/>
            <a:ext cx="4721172" cy="21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Machine Learning in a Nutshell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09" y="1844750"/>
            <a:ext cx="9144509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endParaRPr lang="en-US" altLang="en-US" sz="1400" b="1" kern="0" dirty="0"/>
          </a:p>
          <a:p>
            <a:pPr marL="457200" lvl="1" indent="0" algn="ctr">
              <a:buNone/>
              <a:defRPr/>
            </a:pPr>
            <a:r>
              <a:rPr lang="en-US" altLang="en-US" sz="1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approach (no ML) 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412107" y="1070581"/>
            <a:ext cx="3960093" cy="702235"/>
          </a:xfrm>
          <a:prstGeom prst="roundRect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2108" y="1116033"/>
            <a:ext cx="396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Algorithms that can efficiently </a:t>
            </a:r>
          </a:p>
          <a:p>
            <a:pPr algn="ctr"/>
            <a:r>
              <a:rPr lang="en-US" b="1" dirty="0"/>
              <a:t>learn and generalize from data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9476" y="3502063"/>
            <a:ext cx="9153476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endParaRPr lang="en-US" altLang="en-US" sz="1400" b="1" kern="0" dirty="0"/>
          </a:p>
          <a:p>
            <a:pPr marL="457200" lvl="1" indent="0" algn="ctr">
              <a:buNone/>
              <a:defRPr/>
            </a:pPr>
            <a:r>
              <a:rPr lang="en-US" altLang="en-US" sz="1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approach (</a:t>
            </a:r>
            <a:r>
              <a:rPr lang="en-US" altLang="en-US" sz="15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baseline</a:t>
            </a:r>
            <a:r>
              <a:rPr lang="en-US" altLang="en-US" sz="1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5536" y="2533451"/>
            <a:ext cx="1584176" cy="864096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371" y="2575842"/>
            <a:ext cx="1440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Domain knowledge acquisition</a:t>
            </a:r>
          </a:p>
        </p:txBody>
      </p:sp>
      <p:cxnSp>
        <p:nvCxnSpPr>
          <p:cNvPr id="17" name="Straight Arrow Connector 16"/>
          <p:cNvCxnSpPr>
            <a:stCxn id="4" idx="3"/>
          </p:cNvCxnSpPr>
          <p:nvPr/>
        </p:nvCxnSpPr>
        <p:spPr bwMode="auto">
          <a:xfrm>
            <a:off x="1979712" y="2965499"/>
            <a:ext cx="17769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051720" y="2431826"/>
            <a:ext cx="158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Modeling</a:t>
            </a:r>
          </a:p>
          <a:p>
            <a:pPr algn="ctr"/>
            <a:r>
              <a:rPr lang="en-US" sz="1400" dirty="0">
                <a:latin typeface="+mj-lt"/>
              </a:rPr>
              <a:t>(math/physics)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779911" y="2533451"/>
            <a:ext cx="1728365" cy="864096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9910" y="2688529"/>
            <a:ext cx="1728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Algorithm development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508277" y="2965499"/>
            <a:ext cx="719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325089" y="2546901"/>
            <a:ext cx="2449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Calibri" panose="020F0502020204030204" pitchFamily="34" charset="0"/>
              </a:rPr>
              <a:t>Algorithms with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optimized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performance guarantees (under given model)</a:t>
            </a:r>
          </a:p>
        </p:txBody>
      </p:sp>
      <p:pic>
        <p:nvPicPr>
          <p:cNvPr id="1026" name="Picture 2" descr="https://miro.medium.com/max/1318/1*3fA77_mLNiJTSgZFhYnU0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1" b="13552"/>
          <a:stretch/>
        </p:blipFill>
        <p:spPr bwMode="auto">
          <a:xfrm>
            <a:off x="2111309" y="4234495"/>
            <a:ext cx="1943869" cy="11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075351" y="5554106"/>
            <a:ext cx="190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Choose a general-purpose model or hypothesis class</a:t>
            </a:r>
          </a:p>
        </p:txBody>
      </p:sp>
      <p:pic>
        <p:nvPicPr>
          <p:cNvPr id="1028" name="Picture 4" descr="http://rasbt.github.io/mlxtend/user_guide/general_concepts/gradient-optimization_files/ba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8" t="9869" r="36900" b="17110"/>
          <a:stretch/>
        </p:blipFill>
        <p:spPr bwMode="auto">
          <a:xfrm>
            <a:off x="4324942" y="4243259"/>
            <a:ext cx="1591940" cy="125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897102" y="5477162"/>
            <a:ext cx="1898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Choose a loss function and an optimization procedure</a:t>
            </a:r>
          </a:p>
        </p:txBody>
      </p:sp>
      <p:pic>
        <p:nvPicPr>
          <p:cNvPr id="1030" name="Picture 6" descr="https://upload.wikimedia.org/wikipedia/commons/6/69/Viegas-UserActivityonWikipedia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t="7117" r="1458"/>
          <a:stretch/>
        </p:blipFill>
        <p:spPr bwMode="auto">
          <a:xfrm>
            <a:off x="109594" y="4272644"/>
            <a:ext cx="1685196" cy="12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1624" y="5631051"/>
            <a:ext cx="2556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Collect data (examples)</a:t>
            </a:r>
          </a:p>
        </p:txBody>
      </p:sp>
      <p:pic>
        <p:nvPicPr>
          <p:cNvPr id="38" name="Picture 2" descr="https://miro.medium.com/max/1318/1*3fA77_mLNiJTSgZFhYnU0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1" b="13552"/>
          <a:stretch/>
        </p:blipFill>
        <p:spPr bwMode="auto">
          <a:xfrm>
            <a:off x="6768262" y="4403399"/>
            <a:ext cx="2111762" cy="12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778905" y="5711996"/>
            <a:ext cx="255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... and use of the trained (black-box) ML model for inference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78905" y="4403400"/>
            <a:ext cx="2113575" cy="1263824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8890667" y="4922853"/>
            <a:ext cx="216024" cy="224918"/>
          </a:xfrm>
          <a:prstGeom prst="rightArrow">
            <a:avLst>
              <a:gd name="adj1" fmla="val 50000"/>
              <a:gd name="adj2" fmla="val 47114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6564861" y="4917840"/>
            <a:ext cx="216024" cy="224918"/>
          </a:xfrm>
          <a:prstGeom prst="rightArrow">
            <a:avLst>
              <a:gd name="adj1" fmla="val 50000"/>
              <a:gd name="adj2" fmla="val 47114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1868415" y="4757414"/>
            <a:ext cx="216024" cy="224918"/>
          </a:xfrm>
          <a:prstGeom prst="rightArrow">
            <a:avLst>
              <a:gd name="adj1" fmla="val 50000"/>
              <a:gd name="adj2" fmla="val 47114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4137327" y="4757414"/>
            <a:ext cx="216024" cy="224918"/>
          </a:xfrm>
          <a:prstGeom prst="rightArrow">
            <a:avLst>
              <a:gd name="adj1" fmla="val 50000"/>
              <a:gd name="adj2" fmla="val 47114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25559" y="5859459"/>
            <a:ext cx="174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Justify the accuracy of the estimate and adjust</a:t>
            </a:r>
          </a:p>
        </p:txBody>
      </p:sp>
      <p:sp>
        <p:nvSpPr>
          <p:cNvPr id="5" name="Curved Left Arrow 4"/>
          <p:cNvSpPr/>
          <p:nvPr/>
        </p:nvSpPr>
        <p:spPr bwMode="auto">
          <a:xfrm rot="5984582">
            <a:off x="3339656" y="4239281"/>
            <a:ext cx="476606" cy="3783705"/>
          </a:xfrm>
          <a:prstGeom prst="curvedLeftArrow">
            <a:avLst>
              <a:gd name="adj1" fmla="val 18840"/>
              <a:gd name="adj2" fmla="val 500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0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4" grpId="0" animBg="1"/>
      <p:bldP spid="8" grpId="0"/>
      <p:bldP spid="22" grpId="0"/>
      <p:bldP spid="26" grpId="0" animBg="1"/>
      <p:bldP spid="27" grpId="0"/>
      <p:bldP spid="30" grpId="0"/>
      <p:bldP spid="31" grpId="0"/>
      <p:bldP spid="35" grpId="0"/>
      <p:bldP spid="37" grpId="0"/>
      <p:bldP spid="39" grpId="0"/>
      <p:bldP spid="32" grpId="0" animBg="1"/>
      <p:bldP spid="33" grpId="0" animBg="1"/>
      <p:bldP spid="43" grpId="0" animBg="1"/>
      <p:bldP spid="34" grpId="0" animBg="1"/>
      <p:bldP spid="36" grpId="0" animBg="1"/>
      <p:bldP spid="40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79512" y="4437112"/>
            <a:ext cx="8712968" cy="1440160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250192"/>
            <a:ext cx="3001043" cy="2213097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AI vs. ML vs. DNN vs. DS…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180528" y="3284910"/>
            <a:ext cx="9001000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  <a:defRPr/>
            </a:pPr>
            <a:endParaRPr lang="en-US" altLang="en-US" sz="1400" b="1" kern="0" dirty="0"/>
          </a:p>
          <a:p>
            <a:pPr marL="457200" lvl="1" indent="0" algn="ctr">
              <a:buNone/>
              <a:defRPr/>
            </a:pPr>
            <a:r>
              <a:rPr lang="en-US" altLang="en-US" sz="1400" b="1" kern="0" dirty="0">
                <a:solidFill>
                  <a:srgbClr val="990000"/>
                </a:solidFill>
              </a:rPr>
              <a:t>Deep Learning (DL)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Deep learning allows computational models that are composed of multiple processing layers to learn representations of data with multiple levels of abstraction. </a:t>
            </a:r>
            <a:r>
              <a:rPr lang="en-US" altLang="en-US" sz="1400" kern="0" dirty="0"/>
              <a:t>[LeCun15]</a:t>
            </a:r>
          </a:p>
          <a:p>
            <a:pPr marL="457200" lvl="1" indent="0" algn="just">
              <a:buNone/>
              <a:defRPr/>
            </a:pPr>
            <a:endParaRPr lang="en-US" altLang="en-US" sz="1000" b="1" kern="0" dirty="0"/>
          </a:p>
          <a:p>
            <a:pPr marL="457200" lvl="1" indent="0" algn="ctr">
              <a:buNone/>
              <a:defRPr/>
            </a:pPr>
            <a:r>
              <a:rPr lang="en-US" altLang="en-US" sz="1400" b="1" kern="0" dirty="0">
                <a:solidFill>
                  <a:srgbClr val="990000"/>
                </a:solidFill>
              </a:rPr>
              <a:t>Deep Learning (vs. ML)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DL extracts high-level </a:t>
            </a:r>
            <a:r>
              <a:rPr lang="en-US" altLang="en-US" sz="1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  <a:r>
              <a:rPr lang="en-US" altLang="en-US" sz="1400" kern="0" dirty="0"/>
              <a:t> from complex data (</a:t>
            </a:r>
            <a:r>
              <a:rPr lang="en-US" altLang="en-US" sz="1400" i="1" kern="0" dirty="0"/>
              <a:t>almost</a:t>
            </a:r>
            <a:r>
              <a:rPr lang="en-US" altLang="en-US" sz="1400" kern="0" dirty="0"/>
              <a:t> no need for human design).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b="0" dirty="0"/>
              <a:t>Lack of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interpretability </a:t>
            </a:r>
            <a:r>
              <a:rPr lang="en-US" sz="1400" b="0" dirty="0"/>
              <a:t>(black box) - </a:t>
            </a:r>
            <a:r>
              <a:rPr lang="en-US" sz="1400" b="0" dirty="0">
                <a:solidFill>
                  <a:srgbClr val="C00000"/>
                </a:solidFill>
              </a:rPr>
              <a:t>changing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</a:t>
            </a:r>
            <a:r>
              <a:rPr lang="en-US" sz="1400" b="0" dirty="0"/>
              <a:t>omplex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hyper-parameters</a:t>
            </a:r>
            <a:r>
              <a:rPr lang="en-US" sz="1400" b="0" dirty="0"/>
              <a:t> tuning and time-consuming optimal configuration – </a:t>
            </a:r>
            <a:r>
              <a:rPr lang="en-US" sz="1400" b="0" dirty="0">
                <a:solidFill>
                  <a:srgbClr val="C00000"/>
                </a:solidFill>
              </a:rPr>
              <a:t>sustainability?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</a:t>
            </a:r>
            <a:r>
              <a:rPr lang="en-US" sz="1400" b="0" dirty="0"/>
              <a:t>omputationally demanding (need for GPUs++) – </a:t>
            </a:r>
            <a:r>
              <a:rPr lang="en-US" sz="1400" b="0" dirty="0">
                <a:solidFill>
                  <a:srgbClr val="C00000"/>
                </a:solidFill>
              </a:rPr>
              <a:t>how to deploy on embedded or mobile devices?</a:t>
            </a:r>
            <a:endParaRPr lang="en-US" altLang="en-US" sz="1400" kern="0" dirty="0">
              <a:solidFill>
                <a:srgbClr val="C00000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400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290793" y="5877272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A. Samuel, "Some Studies in Machine Learning Using the Game of Checkers". IBM Journal of Research and Development. 3 (3), 1959.</a:t>
            </a:r>
          </a:p>
          <a:p>
            <a:r>
              <a:rPr lang="en-US" sz="600" dirty="0"/>
              <a:t>T. Mitchell, B. Buchanan, G. </a:t>
            </a:r>
            <a:r>
              <a:rPr lang="en-US" sz="600" dirty="0" err="1"/>
              <a:t>DeJong</a:t>
            </a:r>
            <a:r>
              <a:rPr lang="en-US" sz="600" dirty="0"/>
              <a:t>, T. </a:t>
            </a:r>
            <a:r>
              <a:rPr lang="en-US" sz="600" dirty="0" err="1"/>
              <a:t>Dietterich</a:t>
            </a:r>
            <a:r>
              <a:rPr lang="en-US" sz="600" dirty="0"/>
              <a:t>, P. Rosenbloom, A. </a:t>
            </a:r>
            <a:r>
              <a:rPr lang="en-US" sz="600" dirty="0" err="1"/>
              <a:t>Waibel</a:t>
            </a:r>
            <a:r>
              <a:rPr lang="en-US" sz="600" dirty="0"/>
              <a:t>, Machine learning, Annual review of computer science 4 (1) (1990) 417–433.</a:t>
            </a:r>
          </a:p>
          <a:p>
            <a:r>
              <a:rPr lang="en-US" sz="600" dirty="0"/>
              <a:t>J. McCarthy, Artificial intelligence, logic and formalizing common sense, in: Philosophical logic and artificial intelligence, Springer, 1989, pp. 161–190.</a:t>
            </a:r>
          </a:p>
          <a:p>
            <a:r>
              <a:rPr lang="en-US" sz="600" dirty="0"/>
              <a:t>Y. </a:t>
            </a:r>
            <a:r>
              <a:rPr lang="en-US" sz="600" dirty="0" err="1"/>
              <a:t>LeCun</a:t>
            </a:r>
            <a:r>
              <a:rPr lang="en-US" sz="600" dirty="0"/>
              <a:t>, Y. </a:t>
            </a:r>
            <a:r>
              <a:rPr lang="en-US" sz="600" dirty="0" err="1"/>
              <a:t>Bengio</a:t>
            </a:r>
            <a:r>
              <a:rPr lang="en-US" sz="600" dirty="0"/>
              <a:t>, G. Hinton, Deep learning, nature 521 (7553) (2015) 436.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80074" y="940239"/>
            <a:ext cx="6336249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algn="ctr">
              <a:buNone/>
              <a:defRPr/>
            </a:pPr>
            <a:r>
              <a:rPr lang="en-US" altLang="en-US" sz="1400" b="1" kern="0" dirty="0">
                <a:solidFill>
                  <a:srgbClr val="990000"/>
                </a:solidFill>
              </a:rPr>
              <a:t>Artificial Intelligence (AI)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The science and engineering of making intelligent machines, especially  computer systems by reproducing human intelligence through learning, reasoning and self-correction/adaption. </a:t>
            </a:r>
            <a:r>
              <a:rPr lang="en-US" altLang="en-US" sz="1400" kern="0" dirty="0"/>
              <a:t>[McCarthy89]</a:t>
            </a:r>
          </a:p>
          <a:p>
            <a:pPr marL="457200" lvl="1" indent="0" algn="just">
              <a:buNone/>
              <a:defRPr/>
            </a:pPr>
            <a:endParaRPr lang="en-US" altLang="en-US" sz="800" b="1" kern="0" dirty="0"/>
          </a:p>
          <a:p>
            <a:pPr marL="457200" lvl="1" indent="0" algn="ctr">
              <a:buNone/>
              <a:defRPr/>
            </a:pPr>
            <a:r>
              <a:rPr lang="en-US" altLang="en-US" sz="1400" b="1" kern="0" dirty="0">
                <a:solidFill>
                  <a:srgbClr val="990000"/>
                </a:solidFill>
              </a:rPr>
              <a:t>Machine Learning (ML)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A computer program (algorithm) that improves its performance measure </a:t>
            </a:r>
            <a:r>
              <a:rPr lang="en-US" altLang="en-US" sz="1400" i="1" kern="0" dirty="0">
                <a:latin typeface="Georgia" panose="02040502050405020303" pitchFamily="18" charset="0"/>
              </a:rPr>
              <a:t>P</a:t>
            </a:r>
            <a:r>
              <a:rPr lang="en-US" altLang="en-US" sz="1400" i="1" kern="0" dirty="0"/>
              <a:t> at some class of tasks </a:t>
            </a:r>
            <a:r>
              <a:rPr lang="en-US" altLang="en-US" sz="1400" i="1" kern="0" dirty="0">
                <a:latin typeface="Georgia" panose="02040502050405020303" pitchFamily="18" charset="0"/>
              </a:rPr>
              <a:t>T</a:t>
            </a:r>
            <a:r>
              <a:rPr lang="en-US" altLang="en-US" sz="1400" i="1" kern="0" dirty="0"/>
              <a:t> with experience </a:t>
            </a:r>
            <a:r>
              <a:rPr lang="en-US" altLang="en-US" sz="1400" i="1" kern="0" dirty="0">
                <a:latin typeface="Georgia" panose="02040502050405020303" pitchFamily="18" charset="0"/>
              </a:rPr>
              <a:t>E</a:t>
            </a:r>
            <a:r>
              <a:rPr lang="en-US" altLang="en-US" sz="1400" i="1" kern="0" dirty="0"/>
              <a:t>. </a:t>
            </a:r>
            <a:r>
              <a:rPr lang="en-US" altLang="en-US" sz="1400" kern="0" dirty="0"/>
              <a:t>[Mitchell90]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altLang="en-US" sz="1400" i="1" kern="0" dirty="0"/>
              <a:t>Field of study that gives computers the ability to learn without being explicitly programmed. </a:t>
            </a:r>
            <a:r>
              <a:rPr lang="en-US" altLang="en-US" sz="1400" kern="0" dirty="0"/>
              <a:t>[Samuel59]</a:t>
            </a:r>
          </a:p>
          <a:p>
            <a:pPr marL="457200" lvl="1" indent="0" algn="just">
              <a:buNone/>
              <a:defRPr/>
            </a:pPr>
            <a:endParaRPr lang="en-US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3273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defRPr/>
            </a:pPr>
            <a:r>
              <a:rPr lang="en-US" sz="3000" kern="0" dirty="0"/>
              <a:t>What about Data Science?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B6C6F-0628-4C19-B82B-0A70C98E2BD2}" type="datetime1">
              <a:rPr lang="fr-FR" smtClean="0"/>
              <a:pPr>
                <a:defRPr/>
              </a:pPr>
              <a:t>19/02/2024</a:t>
            </a:fld>
            <a:endParaRPr lang="fr-FR" dirty="0"/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800" b="0">
                <a:solidFill>
                  <a:schemeClr val="bg2"/>
                </a:solidFill>
              </a:rPr>
              <a:t>- p </a:t>
            </a:r>
            <a:fld id="{F3B5A460-63E2-4D8D-9EC8-3099D4BDFCB9}" type="slidenum">
              <a:rPr lang="fr-FR" altLang="en-US" sz="800" b="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r>
              <a:rPr lang="fr-FR" altLang="en-US" sz="8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MALCOM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052662"/>
            <a:ext cx="9073008" cy="792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Data science</a:t>
            </a:r>
            <a:r>
              <a:rPr lang="en-US" altLang="en-US" sz="1600" kern="0" dirty="0"/>
              <a:t> = extract/extrapolate knowledge and uncover actionable insights from data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b="1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Data Exploration and Preparation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Sanity check of data basic properties, anomalies, and artifact remediation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grouping, smoothing subsetting, etc.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Data Representation and Transformation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Combining data from different databases with different formats and mathematically representing special type of data using transformations (e.g., Fourier, wavelet)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Computation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Data R (tidyr, </a:t>
            </a:r>
            <a:r>
              <a:rPr lang="en-US" altLang="en-US" sz="1400" kern="0" dirty="0" err="1"/>
              <a:t>dplyr</a:t>
            </a:r>
            <a:r>
              <a:rPr lang="en-US" altLang="en-US" sz="1400" kern="0" dirty="0"/>
              <a:t>, ggplot2), Python (Pandas, </a:t>
            </a:r>
            <a:r>
              <a:rPr lang="en-US" altLang="en-US" sz="1400" kern="0" dirty="0" err="1"/>
              <a:t>Scikit</a:t>
            </a:r>
            <a:r>
              <a:rPr lang="en-US" altLang="en-US" sz="1400" kern="0" dirty="0"/>
              <a:t>-learn, NumPy, matplotlib), Java, C++, Git/GitHub, Hadoop and MapReduce for parallel computing, HPC clusters, …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Modeling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Generative modeling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en-US" sz="1400" kern="0" dirty="0"/>
              <a:t>Predictive modeling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en-US" sz="1600" b="1" kern="0" dirty="0"/>
              <a:t>Data Visualization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4201042"/>
      </p:ext>
    </p:extLst>
  </p:cSld>
  <p:clrMapOvr>
    <a:masterClrMapping/>
  </p:clrMapOvr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68657</TotalTime>
  <Words>6833</Words>
  <Application>Microsoft Office PowerPoint</Application>
  <PresentationFormat>On-screen Show (4:3)</PresentationFormat>
  <Paragraphs>1139</Paragraphs>
  <Slides>60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ＭＳ Ｐゴシック</vt:lpstr>
      <vt:lpstr>ＭＳ Ｐゴシック</vt:lpstr>
      <vt:lpstr>Arial</vt:lpstr>
      <vt:lpstr>Book Antiqua</vt:lpstr>
      <vt:lpstr>Bookman Old Style</vt:lpstr>
      <vt:lpstr>Calibri</vt:lpstr>
      <vt:lpstr>Cambria Math</vt:lpstr>
      <vt:lpstr>Eurostile LT Std</vt:lpstr>
      <vt:lpstr>Garamond</vt:lpstr>
      <vt:lpstr>Georgia</vt:lpstr>
      <vt:lpstr>Gill Sans Light</vt:lpstr>
      <vt:lpstr>Lucida Console</vt:lpstr>
      <vt:lpstr>Verdana</vt:lpstr>
      <vt:lpstr>Wingdings</vt:lpstr>
      <vt:lpstr>1_Modèle par défaut</vt:lpstr>
      <vt:lpstr>2_Modèle par défaut</vt:lpstr>
      <vt:lpstr> MALCOM Machine Learning for Communication Systems   Lecture 1 Introductory Lecture: A Panoramic View  Photios A. Stavrou    Spring 2024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Communication Problem</vt:lpstr>
      <vt:lpstr>The Communication Problem</vt:lpstr>
      <vt:lpstr>Fundamental Limits</vt:lpstr>
      <vt:lpstr>End-to-End Deep Communication</vt:lpstr>
      <vt:lpstr>The Communication Problem</vt:lpstr>
      <vt:lpstr>The General Problem</vt:lpstr>
      <vt:lpstr>PowerPoint Presentation</vt:lpstr>
      <vt:lpstr>PowerPoint Presentation</vt:lpstr>
      <vt:lpstr>PowerPoint Presentation</vt:lpstr>
      <vt:lpstr>PowerPoint Presentation</vt:lpstr>
      <vt:lpstr>Distributed Learning System Model</vt:lpstr>
      <vt:lpstr>PowerPoint Presentation</vt:lpstr>
      <vt:lpstr>PowerPoint Presentation</vt:lpstr>
      <vt:lpstr>PowerPoint Presentation</vt:lpstr>
    </vt:vector>
  </TitlesOfParts>
  <Company>Institut Eurecom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MALCOM Lecture 1</dc:title>
  <dc:creator>Marios Kountouris</dc:creator>
  <cp:lastModifiedBy>Jaiprakash Nagar</cp:lastModifiedBy>
  <cp:revision>1003</cp:revision>
  <cp:lastPrinted>2013-10-02T11:22:37Z</cp:lastPrinted>
  <dcterms:created xsi:type="dcterms:W3CDTF">2007-06-19T08:15:35Z</dcterms:created>
  <dcterms:modified xsi:type="dcterms:W3CDTF">2024-02-19T10:57:11Z</dcterms:modified>
</cp:coreProperties>
</file>